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3004800" cy="7315200"/>
  <p:notesSz cx="6858000" cy="99472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08" autoAdjust="0"/>
  </p:normalViewPr>
  <p:slideViewPr>
    <p:cSldViewPr snapToGrid="0" showGuides="1">
      <p:cViewPr varScale="1">
        <p:scale>
          <a:sx n="87" d="100"/>
          <a:sy n="87" d="100"/>
        </p:scale>
        <p:origin x="1254" y="78"/>
      </p:cViewPr>
      <p:guideLst>
        <p:guide orient="horz" pos="2304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24" name="Shape 524"/>
          <p:cNvSpPr>
            <a:spLocks noGrp="1"/>
          </p:cNvSpPr>
          <p:nvPr>
            <p:ph type="body" sz="quarter" idx="1"/>
          </p:nvPr>
        </p:nvSpPr>
        <p:spPr>
          <a:xfrm>
            <a:off x="914400" y="4724956"/>
            <a:ext cx="5029200" cy="447627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1320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Beszéljünk a szívről. </a:t>
            </a:r>
          </a:p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A szív az egyetlen szerv, amely még az ember születése előtt működni kezd. </a:t>
            </a:r>
          </a:p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Szívünk négy héttel a fogamzás után kezd dobogni és a halálig nem áll le. </a:t>
            </a:r>
          </a:p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A szívhez sok romantikus kifejezés kapcsolódik: „a szíve arany”, „szívből mond köszönetet”, „szíven üti az embert”. </a:t>
            </a:r>
          </a:p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Amikor szerelembe esünk - a szívverésünk felgyorsul, ha pedig ránk ijesztenek – megáll a szívverésünk. </a:t>
            </a:r>
          </a:p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De nemcsak mi hatunk a szívünkre, hanem az is hat ránk: Az, hogy hogyan törődünk a szívünkkel, hatással van az életünk minőségére és hosszára.</a:t>
            </a:r>
          </a:p>
        </p:txBody>
      </p:sp>
    </p:spTree>
    <p:extLst>
      <p:ext uri="{BB962C8B-B14F-4D97-AF65-F5344CB8AC3E}">
        <p14:creationId xmlns:p14="http://schemas.microsoft.com/office/powerpoint/2010/main" val="2669731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60" name="Shape 6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1200" dirty="0">
                <a:effectLst/>
                <a:latin typeface="+mn-lt"/>
                <a:ea typeface="+mn-ea"/>
                <a:cs typeface="+mn-cs"/>
                <a:sym typeface="Arial"/>
              </a:rPr>
              <a:t>A 420 mg káliumot, C-vitamint és ribózt tartalmazó Pentokan tabletták feladata a kálium állandó koncentrációjának biztosítása a sejt kálium-nátrium-szivattyú mechanizmusának megfelelő működéséhez, amely a sejt és a szervezet egészének egészséges működését szolgálja. A kálium-komplex, a ribóz és a C-vitamin lehetővé teszik az energiaforrások gyors helyreállítását és a sejt életképességének megőrzését még oxidatív stressz esetén is. </a:t>
            </a:r>
          </a:p>
          <a:p>
            <a:r>
              <a:rPr lang="hu-HU" sz="1200" dirty="0">
                <a:effectLst/>
                <a:latin typeface="+mn-lt"/>
                <a:ea typeface="+mn-ea"/>
                <a:cs typeface="+mn-cs"/>
                <a:sym typeface="Arial"/>
              </a:rPr>
              <a:t>A kálium hozzájárul az izmok állóképességének (így a szív-izoménak is) növeléséhez.</a:t>
            </a:r>
          </a:p>
        </p:txBody>
      </p:sp>
    </p:spTree>
    <p:extLst>
      <p:ext uri="{BB962C8B-B14F-4D97-AF65-F5344CB8AC3E}">
        <p14:creationId xmlns:p14="http://schemas.microsoft.com/office/powerpoint/2010/main" val="11186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71" name="Shape 6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endParaRPr lang="hu-HU" dirty="0"/>
          </a:p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A Q10-koenzim (ubiquinone) a sejtek mitokondriumainak fő alkotóeleme. </a:t>
            </a:r>
          </a:p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A mitokondriumok a szervezet egész energiatermelésének 95%-ért felelősek. </a:t>
            </a:r>
          </a:p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A szív működéséhez energiára van szükség. </a:t>
            </a:r>
          </a:p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A Q10-koenzim (ubiquinone) segít a káros szenvedélyek következményei által kiváltott oxidatív stressz negatív hatásainak semlegesítésében, növeli a szervezet ellenálló képességét a fizikai és érzelmi megterhelésekkel szemben.</a:t>
            </a:r>
            <a:endParaRPr lang="en-US" sz="1200" spc="-1" dirty="0">
              <a:effectLst/>
              <a:latin typeface="+mn-lt"/>
              <a:ea typeface="+mn-ea"/>
              <a:cs typeface="+mn-cs"/>
              <a:sym typeface="Arial"/>
            </a:endParaRPr>
          </a:p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* A szervezet saját koenzimtermelése 25 éves kor után kezd csökkenni.</a:t>
            </a:r>
            <a:endParaRPr lang="en-US" sz="1200" spc="-1" dirty="0">
              <a:effectLst/>
              <a:latin typeface="+mn-lt"/>
              <a:ea typeface="+mn-ea"/>
              <a:cs typeface="+mn-cs"/>
              <a:sym typeface="Arial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507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83" name="Shape 6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 lang="hu-HU" noProof="0" dirty="0"/>
              <a:t>Orosz és az amerikai tudósok kutatásai rámutattak a taurin kulcsszerepére számos kardiovaszkuláris betegség kezelésében és megelőzésében.</a:t>
            </a:r>
          </a:p>
          <a:p>
            <a:pPr marL="215999" indent="-215999">
              <a:defRPr spc="-1"/>
            </a:pPr>
            <a:r>
              <a:rPr lang="hu-HU" noProof="0" dirty="0"/>
              <a:t>A taurint elsősorban az ételekkel visszük a szervezetbe (legnagyobb mennyiségben a húsokban és a tenger gyümölcseiben található, ezért pótlása különösen fontos a vegánok és vegetáriánusok számára), de a bevitt mennyiség kevésnek bizonyulhat szív- és érrendszeri betegségek esetén. Ez a taurin pótlólagos, étrend-kiegészítő formájában történő bevitelét indokolja.</a:t>
            </a:r>
          </a:p>
        </p:txBody>
      </p:sp>
    </p:spTree>
    <p:extLst>
      <p:ext uri="{BB962C8B-B14F-4D97-AF65-F5344CB8AC3E}">
        <p14:creationId xmlns:p14="http://schemas.microsoft.com/office/powerpoint/2010/main" val="687570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94" name="Shape 6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endParaRPr lang="hu-HU" dirty="0"/>
          </a:p>
          <a:p>
            <a:pPr marL="215999" indent="-215999">
              <a:defRPr spc="-1"/>
            </a:pPr>
            <a:r>
              <a:rPr lang="hu-HU" dirty="0"/>
              <a:t>A magnéziumot a szív számára legfontosabb ásványi anyagnak tartják. </a:t>
            </a:r>
          </a:p>
          <a:p>
            <a:pPr marL="215999" indent="-215999">
              <a:defRPr spc="-1"/>
            </a:pPr>
            <a:r>
              <a:rPr lang="hu-HU" dirty="0"/>
              <a:t>A magnézium szabályozza a szívsejtek normális működését és a szívciklust. </a:t>
            </a:r>
          </a:p>
          <a:p>
            <a:pPr marL="215999" indent="-215999">
              <a:defRPr spc="-1"/>
            </a:pPr>
            <a:r>
              <a:rPr lang="hu-HU" dirty="0"/>
              <a:t>Kitágítja az ereket, amivel csökkenti a magas vérnyomást. </a:t>
            </a:r>
          </a:p>
          <a:p>
            <a:pPr marL="215999" indent="-215999">
              <a:defRPr spc="-1"/>
            </a:pPr>
            <a:r>
              <a:rPr lang="hu-HU" dirty="0"/>
              <a:t>Tudományos kísérletek mutatták ki, hogy már kismértékű magnéziumhiány is okozhat szívproblémákat, jelentős hiánya pedig szívrohamhoz vezethet.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468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05" name="Shape 7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pPr marL="0" indent="0" algn="l"/>
            <a:endParaRPr lang="hu-HU" dirty="0"/>
          </a:p>
          <a:p>
            <a:pPr marL="0" indent="0" algn="l"/>
            <a:r>
              <a:rPr lang="hu-HU" dirty="0"/>
              <a:t>Tartsa ellenőrzése alatt szíve egészségét,</a:t>
            </a:r>
            <a:r>
              <a:rPr lang="hu-HU" baseline="0" dirty="0"/>
              <a:t> legyen kéznél a CARDIOPACK!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662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17" name="Shape 7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A szív sok feladatot ellátó szerv, ezért egészségégének megőrzéséhez komplex és átfogó megközelítésre van szükség. És ehhez már nem szükséges a megfelelő információ után kutatni és egyesével beszerezni a termékeket. A szett hatóanyagai a megfelelő kompatibilitás és szinergikus hatások figyelembevételével lettek összeválogatva. Az alkalmazási utasítás részletesen írja le az összetevők szedésének sorrendját a 60 napos kúra folyamán. És még egy fontos tényező, az ár. A szett olcsóbb, mintha külön termékekben vásárolná meg ezeket a hatóanyagokat. </a:t>
            </a:r>
          </a:p>
        </p:txBody>
      </p:sp>
    </p:spTree>
    <p:extLst>
      <p:ext uri="{BB962C8B-B14F-4D97-AF65-F5344CB8AC3E}">
        <p14:creationId xmlns:p14="http://schemas.microsoft.com/office/powerpoint/2010/main" val="862697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41" name="Shape 6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A kit tartalma egészség-megőrzően hat, ugyanakkor növeli a szívizom ellenálló képességét, javítja az erek állapotát, csökkenti a szív- és érrendszeri betegségek és szívkatasztrófák (szívroham, stroke) kialakulásának kockázatát.</a:t>
            </a:r>
          </a:p>
        </p:txBody>
      </p:sp>
    </p:spTree>
    <p:extLst>
      <p:ext uri="{BB962C8B-B14F-4D97-AF65-F5344CB8AC3E}">
        <p14:creationId xmlns:p14="http://schemas.microsoft.com/office/powerpoint/2010/main" val="765471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958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62" name="Shape 5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1200" noProof="0" dirty="0">
                <a:effectLst/>
                <a:latin typeface="+mn-lt"/>
                <a:ea typeface="+mn-ea"/>
                <a:cs typeface="+mn-cs"/>
                <a:sym typeface="Arial"/>
              </a:rPr>
              <a:t>Még további számadatok: </a:t>
            </a:r>
          </a:p>
          <a:p>
            <a:r>
              <a:rPr lang="hu-HU" sz="1200" noProof="0" dirty="0">
                <a:effectLst/>
                <a:latin typeface="+mn-lt"/>
                <a:ea typeface="+mn-ea"/>
                <a:cs typeface="+mn-cs"/>
                <a:sym typeface="Arial"/>
              </a:rPr>
              <a:t>Egy felnőtt szíve körülbelül: percenként 72 alkalommal, naponta százezerszer, évente kb. 36,5 millió alkalommal, egy teljes élet folyamán, mintegy 2,5 milliárdszor ver.</a:t>
            </a:r>
          </a:p>
          <a:p>
            <a:r>
              <a:rPr lang="hu-HU" sz="1200" noProof="0" dirty="0">
                <a:effectLst/>
                <a:latin typeface="+mn-lt"/>
                <a:ea typeface="+mn-ea"/>
                <a:cs typeface="+mn-cs"/>
                <a:sym typeface="Arial"/>
              </a:rPr>
              <a:t>A szív juttatja el a vért a szervezet kb. 75 trillió sejtjéhez. </a:t>
            </a:r>
          </a:p>
          <a:p>
            <a:r>
              <a:rPr lang="hu-HU" sz="1200" noProof="0" dirty="0">
                <a:effectLst/>
                <a:latin typeface="+mn-lt"/>
                <a:ea typeface="+mn-ea"/>
                <a:cs typeface="+mn-cs"/>
                <a:sym typeface="Arial"/>
              </a:rPr>
              <a:t>Egy átlagos élet folyamán a szív kb. 5,7 millió liter vért pumpál. Ez elegendő lenne 200 vasúti tartály feltöltéséhez.</a:t>
            </a:r>
          </a:p>
        </p:txBody>
      </p:sp>
    </p:spTree>
    <p:extLst>
      <p:ext uri="{BB962C8B-B14F-4D97-AF65-F5344CB8AC3E}">
        <p14:creationId xmlns:p14="http://schemas.microsoft.com/office/powerpoint/2010/main" val="406104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78" name="Shape 5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pPr marL="215999" marR="0" lvl="0" indent="-21599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spc="-1" noProof="0" dirty="0">
                <a:effectLst/>
                <a:latin typeface="+mn-lt"/>
                <a:ea typeface="+mn-ea"/>
                <a:cs typeface="+mn-cs"/>
                <a:sym typeface="Arial"/>
              </a:rPr>
              <a:t>A WHO az akut szív- és érrendszeri megbetegedéseknek három fő kockázati tényezőjét azonosította: magas vérnyomás, magas vérkoleszterin-szint és dohányzás.</a:t>
            </a:r>
          </a:p>
          <a:p>
            <a:endParaRPr lang="hu-HU" sz="1200" b="0" i="0" spc="-1" noProof="0" dirty="0">
              <a:effectLst/>
              <a:latin typeface="+mn-lt"/>
              <a:ea typeface="+mn-ea"/>
              <a:cs typeface="+mn-cs"/>
              <a:sym typeface="Arial"/>
            </a:endParaRPr>
          </a:p>
          <a:p>
            <a:r>
              <a:rPr lang="hu-HU" sz="1200" spc="-1" noProof="0" dirty="0">
                <a:effectLst/>
                <a:latin typeface="+mn-lt"/>
                <a:ea typeface="+mn-ea"/>
                <a:cs typeface="+mn-cs"/>
                <a:sym typeface="Arial"/>
              </a:rPr>
              <a:t>Például az erős dohányzás megduplázza a szív- és érrendszeri betegségek kialakulásának kockázatát.</a:t>
            </a:r>
          </a:p>
          <a:p>
            <a:pPr marL="215999" marR="0" lvl="0" indent="-21599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spc="-1" noProof="0" dirty="0">
                <a:effectLst/>
                <a:latin typeface="+mn-lt"/>
                <a:ea typeface="+mn-ea"/>
                <a:cs typeface="+mn-cs"/>
                <a:sym typeface="Arial"/>
              </a:rPr>
              <a:t>Szintén a kockázati tényezőkhöz tartoznak:</a:t>
            </a:r>
          </a:p>
          <a:p>
            <a:endParaRPr lang="hu-HU" sz="1200" b="0" i="0" spc="-1" noProof="0" dirty="0">
              <a:effectLst/>
              <a:latin typeface="+mn-lt"/>
              <a:ea typeface="+mn-ea"/>
              <a:cs typeface="+mn-cs"/>
              <a:sym typeface="Arial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hu-HU" sz="1200" b="1" spc="-1" noProof="0" dirty="0">
                <a:effectLst/>
                <a:latin typeface="+mn-lt"/>
                <a:ea typeface="+mn-ea"/>
                <a:cs typeface="+mn-cs"/>
                <a:sym typeface="Arial"/>
              </a:rPr>
              <a:t>A túlzott alkoholfogyasztás</a:t>
            </a:r>
            <a:r>
              <a:rPr lang="hu-HU" sz="1200" spc="-1" noProof="0" dirty="0">
                <a:effectLst/>
                <a:latin typeface="+mn-lt"/>
                <a:ea typeface="+mn-ea"/>
                <a:cs typeface="+mn-cs"/>
                <a:sym typeface="Arial"/>
              </a:rPr>
              <a:t> növeli a vérnyomást és a vér viszkozitását. Az alkohol csökkenti a szervezetben a szívizom működéséhez elengedhetetlen magnézium mennyiségét.</a:t>
            </a:r>
          </a:p>
          <a:p>
            <a:pPr lvl="0"/>
            <a:r>
              <a:rPr lang="hu-HU" sz="1200" spc="-1" noProof="0" dirty="0">
                <a:effectLst/>
                <a:latin typeface="+mn-lt"/>
                <a:ea typeface="+mn-ea"/>
                <a:cs typeface="+mn-cs"/>
                <a:sym typeface="Arial"/>
              </a:rPr>
              <a:t>•    </a:t>
            </a:r>
            <a:r>
              <a:rPr lang="hu-HU" sz="1200" b="1" spc="-1" noProof="0" dirty="0">
                <a:effectLst/>
                <a:latin typeface="+mn-lt"/>
                <a:ea typeface="+mn-ea"/>
                <a:cs typeface="+mn-cs"/>
                <a:sym typeface="Arial"/>
              </a:rPr>
              <a:t>A nemek szerepe</a:t>
            </a:r>
            <a:r>
              <a:rPr lang="hu-HU" sz="1200" spc="-1" noProof="0" dirty="0">
                <a:effectLst/>
                <a:latin typeface="+mn-lt"/>
                <a:ea typeface="+mn-ea"/>
                <a:cs typeface="+mn-cs"/>
                <a:sym typeface="Arial"/>
              </a:rPr>
              <a:t> - bizonyított tény, hogy a férfiakat gyakrabban éri szívinfarktus, mint a nőket. A nők esetében viszont a menopauza időszakában nő meg a szív- és érrendszeri betegségek kialakulásának kockázata az ösztrogénszint és annak a szív- és érrendszert védő hatásának csökkenése miatt.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u-HU" sz="1200" b="1" spc="-1" noProof="0" dirty="0">
                <a:effectLst/>
                <a:latin typeface="+mn-lt"/>
                <a:ea typeface="+mn-ea"/>
                <a:cs typeface="+mn-cs"/>
                <a:sym typeface="Arial"/>
              </a:rPr>
              <a:t>A túlzott transz-zsír-bevitel</a:t>
            </a:r>
            <a:r>
              <a:rPr lang="hu-HU" sz="1200" spc="-1" noProof="0" dirty="0">
                <a:effectLst/>
                <a:latin typeface="+mn-lt"/>
                <a:ea typeface="+mn-ea"/>
                <a:cs typeface="+mn-cs"/>
                <a:sym typeface="Arial"/>
              </a:rPr>
              <a:t>. Ezek az állati termékekben, vörös húsban, margarinban, édességekben, sült ételekben megtalálható telített zsírok. Minél több transzzsírt tartalmaz az étrendünk, annál nagyobb a magas a koleszterinszint kialakulásának kockázata.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u-HU" sz="1200" b="1" spc="-1" noProof="0" dirty="0">
                <a:effectLst/>
                <a:latin typeface="+mn-lt"/>
                <a:ea typeface="+mn-ea"/>
                <a:cs typeface="+mn-cs"/>
                <a:sym typeface="Arial"/>
              </a:rPr>
              <a:t>A Só</a:t>
            </a:r>
            <a:r>
              <a:rPr lang="hu-HU" sz="1200" spc="-1" noProof="0" dirty="0">
                <a:effectLst/>
                <a:latin typeface="+mn-lt"/>
                <a:ea typeface="+mn-ea"/>
                <a:cs typeface="+mn-cs"/>
                <a:sym typeface="Arial"/>
              </a:rPr>
              <a:t>. A nátrium a só fő alkotóeleme. A test kálium- és nátrium-egyensúlya felelős a sejtek vízháztartásának fenntartásáért, a tápanyagok normális felszívódásáért és kiválasztásáért, valamint a salakanyagok eltávolításáért. A túlzott sófogyasztás megbontja ezt az egyensúlyt és hozzájárul a magas vérnyomás kialakulásához.</a:t>
            </a:r>
          </a:p>
          <a:p>
            <a:br>
              <a:rPr lang="hu-HU" noProof="0" dirty="0"/>
            </a:b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47853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91" name="Shape 5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1200" dirty="0">
                <a:effectLst/>
                <a:latin typeface="+mn-lt"/>
                <a:ea typeface="+mn-ea"/>
                <a:cs typeface="+mn-cs"/>
                <a:sym typeface="Arial"/>
              </a:rPr>
              <a:t>A kockázati tényezők, amelyek növelik a szív- és érrendszeri betegségek kialakulásának valószínűségét:</a:t>
            </a:r>
          </a:p>
          <a:p>
            <a:endParaRPr lang="hu-HU" sz="1200" dirty="0">
              <a:effectLst/>
              <a:latin typeface="+mn-lt"/>
              <a:ea typeface="+mn-ea"/>
              <a:cs typeface="+mn-cs"/>
              <a:sym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+mn-lt"/>
                <a:ea typeface="+mn-ea"/>
                <a:cs typeface="+mn-cs"/>
                <a:sym typeface="Arial"/>
              </a:rPr>
              <a:t>a megnövekedett vérnyomás az erek károsodásához vezet;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+mn-lt"/>
                <a:ea typeface="+mn-ea"/>
                <a:cs typeface="+mn-cs"/>
                <a:sym typeface="Arial"/>
              </a:rPr>
              <a:t>a stressz a vér sűrűsödését okozhatja, ami növeli a trombózis kockázatát;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+mn-lt"/>
                <a:ea typeface="+mn-ea"/>
                <a:cs typeface="+mn-cs"/>
                <a:sym typeface="Arial"/>
              </a:rPr>
              <a:t>a magas koleszterinszint elősegíti a zsír-</a:t>
            </a:r>
            <a:r>
              <a:rPr lang="hu-HU" sz="1200" dirty="0" err="1">
                <a:effectLst/>
                <a:latin typeface="+mn-lt"/>
                <a:ea typeface="+mn-ea"/>
                <a:cs typeface="+mn-cs"/>
                <a:sym typeface="Arial"/>
              </a:rPr>
              <a:t>plakkok</a:t>
            </a:r>
            <a:r>
              <a:rPr lang="hu-HU" sz="1200" dirty="0">
                <a:effectLst/>
                <a:latin typeface="+mn-lt"/>
                <a:ea typeface="+mn-ea"/>
                <a:cs typeface="+mn-cs"/>
                <a:sym typeface="Arial"/>
              </a:rPr>
              <a:t> lerakódását az érfalon;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+mn-lt"/>
                <a:ea typeface="+mn-ea"/>
                <a:cs typeface="+mn-cs"/>
                <a:sym typeface="Arial"/>
              </a:rPr>
              <a:t>a túlsúly megterheli a szervezetet, beleértve a szívet is;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+mn-lt"/>
                <a:ea typeface="+mn-ea"/>
                <a:cs typeface="+mn-cs"/>
                <a:sym typeface="Arial"/>
              </a:rPr>
              <a:t>a magas vércukorszint – károsítja a vérkeringést, szűkíti az ereket.</a:t>
            </a:r>
          </a:p>
        </p:txBody>
      </p:sp>
    </p:spTree>
    <p:extLst>
      <p:ext uri="{BB962C8B-B14F-4D97-AF65-F5344CB8AC3E}">
        <p14:creationId xmlns:p14="http://schemas.microsoft.com/office/powerpoint/2010/main" val="378760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07" name="Shape 6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1200">
                <a:effectLst/>
                <a:latin typeface="+mn-lt"/>
                <a:ea typeface="+mn-ea"/>
                <a:cs typeface="+mn-cs"/>
                <a:sym typeface="Arial"/>
              </a:rPr>
              <a:t>Mindig </a:t>
            </a:r>
            <a:r>
              <a:rPr lang="hu-HU" sz="1200" dirty="0">
                <a:effectLst/>
                <a:latin typeface="+mn-lt"/>
                <a:ea typeface="+mn-ea"/>
                <a:cs typeface="+mn-cs"/>
                <a:sym typeface="Arial"/>
              </a:rPr>
              <a:t>azt hisszük, hogy a betegség, az valami távoli dolog. A történelem folyamán több ember halt meg szívbetegségekben, mint háborúkban.</a:t>
            </a:r>
          </a:p>
          <a:p>
            <a:r>
              <a:rPr lang="hu-HU" sz="1200" dirty="0">
                <a:effectLst/>
                <a:latin typeface="+mn-lt"/>
                <a:ea typeface="+mn-ea"/>
                <a:cs typeface="+mn-cs"/>
                <a:sym typeface="Arial"/>
              </a:rPr>
              <a:t>A szív- és érrendszeri megbetegedések gyakorisága még a daganatos betegségek előfordulását is meghaladja, és évek óta az első helyet foglalja el a globális halálozási statisztikában. A szív- és érrendszeri betegségek mára járványszerű mértéket öltöttek, és a legszomorúbb az, hogy amíg azok korábban csak az időskorúakat és a krónikus betegeket fenyegették leginkább, ma a tömeges megbetegedések jó húsz évvel korábban kezdődnek.</a:t>
            </a:r>
          </a:p>
        </p:txBody>
      </p:sp>
    </p:spTree>
    <p:extLst>
      <p:ext uri="{BB962C8B-B14F-4D97-AF65-F5344CB8AC3E}">
        <p14:creationId xmlns:p14="http://schemas.microsoft.com/office/powerpoint/2010/main" val="379993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22" name="Shape 6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1200" dirty="0">
                <a:effectLst/>
                <a:latin typeface="+mn-lt"/>
                <a:ea typeface="+mn-ea"/>
                <a:cs typeface="+mn-cs"/>
                <a:sym typeface="Arial"/>
              </a:rPr>
              <a:t>Sajnos, szinte lehetetlen kompenzálni a szívet érő napi stresszt és az egyéb negatív környezeti behatásokat, mivel nagyon nehéz az ehhez szükséges tápanyagokat csupán az élelmiszerekből biztosítani. </a:t>
            </a:r>
          </a:p>
          <a:p>
            <a:r>
              <a:rPr lang="hu-HU" sz="1200" dirty="0">
                <a:effectLst/>
                <a:latin typeface="+mn-lt"/>
                <a:ea typeface="+mn-ea"/>
                <a:cs typeface="+mn-cs"/>
                <a:sym typeface="Arial"/>
              </a:rPr>
              <a:t>A mai termékekben egyre kevesebb a tápanyag, ami szükségessé teszi a szív számára szükséges tápanyagok pótlólagos bevitelét. </a:t>
            </a:r>
          </a:p>
        </p:txBody>
      </p:sp>
    </p:spTree>
    <p:extLst>
      <p:ext uri="{BB962C8B-B14F-4D97-AF65-F5344CB8AC3E}">
        <p14:creationId xmlns:p14="http://schemas.microsoft.com/office/powerpoint/2010/main" val="2350539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34" name="Shape 6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A szív egészségének fenntartásához szükséges összetevők hatása ahhoz hasonlítható, ahogy egy lóról levesszük a nehéz terhet, megkönnyítve ezzel a futását. </a:t>
            </a:r>
          </a:p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A szív 65 év alatt mintegy 2,5 milliárdszor dobban. Gondold csak el, ehhez mennyi energia szükséges, és hogy ez mennyire veszi igénybe a szívizmot. </a:t>
            </a:r>
          </a:p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A kálium és a koenzim a szükséges energiát biztosítják a szívnek, a taurin részt vesz a fontos ásványi anyagok (kálium, magnézium, kalcium) anyagcseréjében, javítja a szívkoszorúér vérkeringését, csökkenti a stresszt, és segít a normál szívritmus fenntartásában.</a:t>
            </a:r>
          </a:p>
        </p:txBody>
      </p:sp>
    </p:spTree>
    <p:extLst>
      <p:ext uri="{BB962C8B-B14F-4D97-AF65-F5344CB8AC3E}">
        <p14:creationId xmlns:p14="http://schemas.microsoft.com/office/powerpoint/2010/main" val="3451162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41" name="Shape 6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r>
              <a:rPr lang="hu-HU" sz="1200" spc="-1" dirty="0">
                <a:effectLst/>
                <a:latin typeface="+mn-lt"/>
                <a:ea typeface="+mn-ea"/>
                <a:cs typeface="+mn-cs"/>
                <a:sym typeface="Arial"/>
              </a:rPr>
              <a:t>Ez a kit támogatja a szív egészségét és csökkenti a szív- és érrendszeri betegségek és szívkatasztrófák (szívroham, agyvérzés) kialakulásának kockázatát.</a:t>
            </a:r>
          </a:p>
        </p:txBody>
      </p:sp>
    </p:spTree>
    <p:extLst>
      <p:ext uri="{BB962C8B-B14F-4D97-AF65-F5344CB8AC3E}">
        <p14:creationId xmlns:p14="http://schemas.microsoft.com/office/powerpoint/2010/main" val="3342798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50" name="Shape 6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r>
              <a:rPr lang="hu-HU" noProof="0" dirty="0"/>
              <a:t>Ezen kívül a megfelelő felszívódáshoz fontos az összetevők kompatibilitása és összhatása.</a:t>
            </a:r>
          </a:p>
        </p:txBody>
      </p:sp>
    </p:spTree>
    <p:extLst>
      <p:ext uri="{BB962C8B-B14F-4D97-AF65-F5344CB8AC3E}">
        <p14:creationId xmlns:p14="http://schemas.microsoft.com/office/powerpoint/2010/main" val="374817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59" y="1711439"/>
            <a:ext cx="1170360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add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571104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add text</a:t>
            </a:r>
          </a:p>
        </p:txBody>
      </p:sp>
      <p:sp>
        <p:nvSpPr>
          <p:cNvPr id="107" name="Shape 107"/>
          <p:cNvSpPr/>
          <p:nvPr/>
        </p:nvSpPr>
        <p:spPr>
          <a:xfrm>
            <a:off x="6647039" y="1711439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●"/>
              <a:defRPr sz="2800" spc="-100"/>
            </a:pPr>
            <a:endParaRPr dirty="0"/>
          </a:p>
        </p:txBody>
      </p:sp>
      <p:sp>
        <p:nvSpPr>
          <p:cNvPr id="108" name="Shape 108"/>
          <p:cNvSpPr/>
          <p:nvPr/>
        </p:nvSpPr>
        <p:spPr>
          <a:xfrm>
            <a:off x="650159" y="3927240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●"/>
              <a:defRPr sz="2800" spc="-100"/>
            </a:pPr>
            <a:endParaRPr dirty="0"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2" cy="202320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376848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add text</a:t>
            </a:r>
          </a:p>
        </p:txBody>
      </p:sp>
      <p:sp>
        <p:nvSpPr>
          <p:cNvPr id="119" name="Shape 119"/>
          <p:cNvSpPr/>
          <p:nvPr/>
        </p:nvSpPr>
        <p:spPr>
          <a:xfrm>
            <a:off x="4607279" y="1711439"/>
            <a:ext cx="376848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●"/>
              <a:defRPr sz="2800" spc="-100"/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8564760" y="1711439"/>
            <a:ext cx="3768481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●"/>
              <a:defRPr sz="2800" spc="-100"/>
            </a:pPr>
            <a:endParaRPr dirty="0"/>
          </a:p>
        </p:txBody>
      </p:sp>
      <p:sp>
        <p:nvSpPr>
          <p:cNvPr id="121" name="Shape 121"/>
          <p:cNvSpPr/>
          <p:nvPr/>
        </p:nvSpPr>
        <p:spPr>
          <a:xfrm>
            <a:off x="650159" y="3927240"/>
            <a:ext cx="376848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●"/>
              <a:defRPr sz="2800" spc="-100"/>
            </a:pPr>
            <a:endParaRPr dirty="0"/>
          </a:p>
        </p:txBody>
      </p:sp>
      <p:sp>
        <p:nvSpPr>
          <p:cNvPr id="122" name="Shape 122"/>
          <p:cNvSpPr/>
          <p:nvPr/>
        </p:nvSpPr>
        <p:spPr>
          <a:xfrm>
            <a:off x="4607279" y="3927240"/>
            <a:ext cx="376848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●"/>
              <a:defRPr sz="2800" spc="-100"/>
            </a:pP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1711439"/>
            <a:ext cx="1170360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subtitle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59" y="1711439"/>
            <a:ext cx="1170360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159" y="1711439"/>
            <a:ext cx="571104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half" idx="13"/>
          </p:nvPr>
        </p:nvSpPr>
        <p:spPr>
          <a:xfrm>
            <a:off x="6647039" y="1711439"/>
            <a:ext cx="5711042" cy="42422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59" y="291600"/>
            <a:ext cx="11703602" cy="566172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subtitle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571104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184" name="Shape 184"/>
          <p:cNvSpPr/>
          <p:nvPr/>
        </p:nvSpPr>
        <p:spPr>
          <a:xfrm>
            <a:off x="6647039" y="1711439"/>
            <a:ext cx="5711042" cy="4242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3"/>
          </p:nvPr>
        </p:nvSpPr>
        <p:spPr>
          <a:xfrm>
            <a:off x="650159" y="3927240"/>
            <a:ext cx="571104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50159" y="1711439"/>
            <a:ext cx="1170360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r>
              <a:t>Click to add subtitle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59" y="1711439"/>
            <a:ext cx="571104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195" name="Shape 195"/>
          <p:cNvSpPr/>
          <p:nvPr/>
        </p:nvSpPr>
        <p:spPr>
          <a:xfrm>
            <a:off x="6647039" y="1711439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571104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206" name="Shape 206"/>
          <p:cNvSpPr/>
          <p:nvPr/>
        </p:nvSpPr>
        <p:spPr>
          <a:xfrm>
            <a:off x="6647039" y="1711439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207" name="Shape 207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59" y="1711439"/>
            <a:ext cx="1170360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571104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227" name="Shape 227"/>
          <p:cNvSpPr/>
          <p:nvPr/>
        </p:nvSpPr>
        <p:spPr>
          <a:xfrm>
            <a:off x="6647039" y="1711439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228" name="Shape 228"/>
          <p:cNvSpPr/>
          <p:nvPr/>
        </p:nvSpPr>
        <p:spPr>
          <a:xfrm>
            <a:off x="650159" y="3927240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376848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239" name="Shape 239"/>
          <p:cNvSpPr/>
          <p:nvPr/>
        </p:nvSpPr>
        <p:spPr>
          <a:xfrm>
            <a:off x="4607279" y="1711439"/>
            <a:ext cx="376848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240" name="Shape 240"/>
          <p:cNvSpPr/>
          <p:nvPr/>
        </p:nvSpPr>
        <p:spPr>
          <a:xfrm>
            <a:off x="8564760" y="1711439"/>
            <a:ext cx="3768481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241" name="Shape 241"/>
          <p:cNvSpPr/>
          <p:nvPr/>
        </p:nvSpPr>
        <p:spPr>
          <a:xfrm>
            <a:off x="650159" y="3927240"/>
            <a:ext cx="376848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242" name="Shape 242"/>
          <p:cNvSpPr/>
          <p:nvPr/>
        </p:nvSpPr>
        <p:spPr>
          <a:xfrm>
            <a:off x="4607279" y="3927240"/>
            <a:ext cx="376848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xfrm>
            <a:off x="650159" y="1711439"/>
            <a:ext cx="1170360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subtitle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xfrm>
            <a:off x="650159" y="1711439"/>
            <a:ext cx="1170360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272" name="Shape 2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sz="half" idx="1"/>
          </p:nvPr>
        </p:nvSpPr>
        <p:spPr>
          <a:xfrm>
            <a:off x="650159" y="1711439"/>
            <a:ext cx="571104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sz="half" idx="13"/>
          </p:nvPr>
        </p:nvSpPr>
        <p:spPr>
          <a:xfrm>
            <a:off x="6647039" y="1711439"/>
            <a:ext cx="5711042" cy="42422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50159" y="1711439"/>
            <a:ext cx="1170360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add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00" name="Shape 300"/>
          <p:cNvSpPr>
            <a:spLocks noGrp="1"/>
          </p:cNvSpPr>
          <p:nvPr>
            <p:ph type="body" idx="1"/>
          </p:nvPr>
        </p:nvSpPr>
        <p:spPr>
          <a:xfrm>
            <a:off x="650159" y="291600"/>
            <a:ext cx="11703602" cy="566172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subtitle</a:t>
            </a:r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571104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311" name="Shape 311"/>
          <p:cNvSpPr/>
          <p:nvPr/>
        </p:nvSpPr>
        <p:spPr>
          <a:xfrm>
            <a:off x="6647039" y="1711439"/>
            <a:ext cx="5711042" cy="4242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3"/>
          </p:nvPr>
        </p:nvSpPr>
        <p:spPr>
          <a:xfrm>
            <a:off x="650159" y="3927240"/>
            <a:ext cx="571104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22" name="Shape 322"/>
          <p:cNvSpPr>
            <a:spLocks noGrp="1"/>
          </p:cNvSpPr>
          <p:nvPr>
            <p:ph type="body" sz="half" idx="1"/>
          </p:nvPr>
        </p:nvSpPr>
        <p:spPr>
          <a:xfrm>
            <a:off x="650159" y="1711439"/>
            <a:ext cx="571104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323" name="Shape 323"/>
          <p:cNvSpPr/>
          <p:nvPr/>
        </p:nvSpPr>
        <p:spPr>
          <a:xfrm>
            <a:off x="6647039" y="1711439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34" name="Shape 334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571104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335" name="Shape 335"/>
          <p:cNvSpPr/>
          <p:nvPr/>
        </p:nvSpPr>
        <p:spPr>
          <a:xfrm>
            <a:off x="6647039" y="1711439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336" name="Shape 336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45" name="Shape 34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46" name="Shape 346"/>
          <p:cNvSpPr>
            <a:spLocks noGrp="1"/>
          </p:cNvSpPr>
          <p:nvPr>
            <p:ph type="body" sz="half" idx="1"/>
          </p:nvPr>
        </p:nvSpPr>
        <p:spPr>
          <a:xfrm>
            <a:off x="650159" y="1711439"/>
            <a:ext cx="1170360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57" name="Shape 357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571104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358" name="Shape 358"/>
          <p:cNvSpPr/>
          <p:nvPr/>
        </p:nvSpPr>
        <p:spPr>
          <a:xfrm>
            <a:off x="6647039" y="1711439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359" name="Shape 359"/>
          <p:cNvSpPr/>
          <p:nvPr/>
        </p:nvSpPr>
        <p:spPr>
          <a:xfrm>
            <a:off x="650159" y="3927240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70" name="Shape 370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376848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371" name="Shape 371"/>
          <p:cNvSpPr/>
          <p:nvPr/>
        </p:nvSpPr>
        <p:spPr>
          <a:xfrm>
            <a:off x="4607279" y="1711439"/>
            <a:ext cx="376848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372" name="Shape 372"/>
          <p:cNvSpPr/>
          <p:nvPr/>
        </p:nvSpPr>
        <p:spPr>
          <a:xfrm>
            <a:off x="8564760" y="1711439"/>
            <a:ext cx="3768481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373" name="Shape 373"/>
          <p:cNvSpPr/>
          <p:nvPr/>
        </p:nvSpPr>
        <p:spPr>
          <a:xfrm>
            <a:off x="650159" y="3927240"/>
            <a:ext cx="376848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374" name="Shape 374"/>
          <p:cNvSpPr/>
          <p:nvPr/>
        </p:nvSpPr>
        <p:spPr>
          <a:xfrm>
            <a:off x="4607279" y="3927240"/>
            <a:ext cx="376848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375" name="Shape 375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84" name="Shape 3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idx="1"/>
          </p:nvPr>
        </p:nvSpPr>
        <p:spPr>
          <a:xfrm>
            <a:off x="650159" y="1711439"/>
            <a:ext cx="1170360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subtitle</a:t>
            </a:r>
          </a:p>
        </p:txBody>
      </p:sp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2" name="Shape 40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idx="1"/>
          </p:nvPr>
        </p:nvSpPr>
        <p:spPr>
          <a:xfrm>
            <a:off x="650159" y="1711439"/>
            <a:ext cx="1170360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404" name="Shape 4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59" y="1711439"/>
            <a:ext cx="571104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add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half" idx="13"/>
          </p:nvPr>
        </p:nvSpPr>
        <p:spPr>
          <a:xfrm>
            <a:off x="6647039" y="1711439"/>
            <a:ext cx="5711042" cy="42422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sz="half" idx="1"/>
          </p:nvPr>
        </p:nvSpPr>
        <p:spPr>
          <a:xfrm>
            <a:off x="650159" y="1711439"/>
            <a:ext cx="571104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414" name="Shape 414"/>
          <p:cNvSpPr>
            <a:spLocks noGrp="1"/>
          </p:cNvSpPr>
          <p:nvPr>
            <p:ph type="body" sz="half" idx="13"/>
          </p:nvPr>
        </p:nvSpPr>
        <p:spPr>
          <a:xfrm>
            <a:off x="6647039" y="1711439"/>
            <a:ext cx="5711042" cy="42422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23" name="Shape 42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24" name="Shape 4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32" name="Shape 432"/>
          <p:cNvSpPr>
            <a:spLocks noGrp="1"/>
          </p:cNvSpPr>
          <p:nvPr>
            <p:ph type="body" idx="1"/>
          </p:nvPr>
        </p:nvSpPr>
        <p:spPr>
          <a:xfrm>
            <a:off x="650159" y="291600"/>
            <a:ext cx="11703602" cy="566172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subtitle</a:t>
            </a:r>
          </a:p>
        </p:txBody>
      </p:sp>
      <p:sp>
        <p:nvSpPr>
          <p:cNvPr id="433" name="Shape 4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41" name="Shape 441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42" name="Shape 442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571104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443" name="Shape 443"/>
          <p:cNvSpPr/>
          <p:nvPr/>
        </p:nvSpPr>
        <p:spPr>
          <a:xfrm>
            <a:off x="6647039" y="1711439"/>
            <a:ext cx="5711042" cy="4242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444" name="Shape 444"/>
          <p:cNvSpPr>
            <a:spLocks noGrp="1"/>
          </p:cNvSpPr>
          <p:nvPr>
            <p:ph type="body" sz="quarter" idx="13"/>
          </p:nvPr>
        </p:nvSpPr>
        <p:spPr>
          <a:xfrm>
            <a:off x="650159" y="3927240"/>
            <a:ext cx="571104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445" name="Shape 4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53" name="Shape 45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54" name="Shape 454"/>
          <p:cNvSpPr>
            <a:spLocks noGrp="1"/>
          </p:cNvSpPr>
          <p:nvPr>
            <p:ph type="body" sz="half" idx="1"/>
          </p:nvPr>
        </p:nvSpPr>
        <p:spPr>
          <a:xfrm>
            <a:off x="650159" y="1711439"/>
            <a:ext cx="571104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455" name="Shape 455"/>
          <p:cNvSpPr/>
          <p:nvPr/>
        </p:nvSpPr>
        <p:spPr>
          <a:xfrm>
            <a:off x="6647039" y="1711439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456" name="Shape 456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457" name="Shape 4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65" name="Shape 46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66" name="Shape 466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571104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467" name="Shape 467"/>
          <p:cNvSpPr/>
          <p:nvPr/>
        </p:nvSpPr>
        <p:spPr>
          <a:xfrm>
            <a:off x="6647039" y="1711439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468" name="Shape 468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77" name="Shape 47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78" name="Shape 478"/>
          <p:cNvSpPr>
            <a:spLocks noGrp="1"/>
          </p:cNvSpPr>
          <p:nvPr>
            <p:ph type="body" sz="half" idx="1"/>
          </p:nvPr>
        </p:nvSpPr>
        <p:spPr>
          <a:xfrm>
            <a:off x="650159" y="1711439"/>
            <a:ext cx="1170360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479" name="Shape 479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480" name="Shape 4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88" name="Shape 48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489" name="Shape 489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571104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490" name="Shape 490"/>
          <p:cNvSpPr/>
          <p:nvPr/>
        </p:nvSpPr>
        <p:spPr>
          <a:xfrm>
            <a:off x="6647039" y="1711439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491" name="Shape 491"/>
          <p:cNvSpPr/>
          <p:nvPr/>
        </p:nvSpPr>
        <p:spPr>
          <a:xfrm>
            <a:off x="650159" y="3927240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492" name="Shape 492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2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493" name="Shape 4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/>
        </p:nvSpPr>
        <p:spPr>
          <a:xfrm>
            <a:off x="0" y="-1"/>
            <a:ext cx="13003921" cy="7314481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01" name="Shape 501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Click to add title</a:t>
            </a:r>
          </a:p>
        </p:txBody>
      </p:sp>
      <p:sp>
        <p:nvSpPr>
          <p:cNvPr id="502" name="Shape 502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376848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</a:lstStyle>
          <a:p>
            <a:r>
              <a:t>Click to add text</a:t>
            </a:r>
          </a:p>
        </p:txBody>
      </p:sp>
      <p:sp>
        <p:nvSpPr>
          <p:cNvPr id="503" name="Shape 503"/>
          <p:cNvSpPr/>
          <p:nvPr/>
        </p:nvSpPr>
        <p:spPr>
          <a:xfrm>
            <a:off x="4607279" y="1711439"/>
            <a:ext cx="376848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504" name="Shape 504"/>
          <p:cNvSpPr/>
          <p:nvPr/>
        </p:nvSpPr>
        <p:spPr>
          <a:xfrm>
            <a:off x="8564760" y="1711439"/>
            <a:ext cx="3768481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505" name="Shape 505"/>
          <p:cNvSpPr/>
          <p:nvPr/>
        </p:nvSpPr>
        <p:spPr>
          <a:xfrm>
            <a:off x="650159" y="3927240"/>
            <a:ext cx="376848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506" name="Shape 506"/>
          <p:cNvSpPr/>
          <p:nvPr/>
        </p:nvSpPr>
        <p:spPr>
          <a:xfrm>
            <a:off x="4607279" y="3927240"/>
            <a:ext cx="376848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sp>
        <p:nvSpPr>
          <p:cNvPr id="507" name="Shape 507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pPr>
            <a:endParaRPr/>
          </a:p>
        </p:txBody>
      </p:sp>
      <p:sp>
        <p:nvSpPr>
          <p:cNvPr id="508" name="Shape 5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16" name="Shape 516"/>
          <p:cNvSpPr>
            <a:spLocks noGrp="1"/>
          </p:cNvSpPr>
          <p:nvPr>
            <p:ph type="body" idx="1"/>
          </p:nvPr>
        </p:nvSpPr>
        <p:spPr>
          <a:xfrm>
            <a:off x="650159" y="1711439"/>
            <a:ext cx="1170360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7" name="Shape 517"/>
          <p:cNvSpPr>
            <a:spLocks noGrp="1"/>
          </p:cNvSpPr>
          <p:nvPr>
            <p:ph type="sldNum" sz="quarter" idx="2"/>
          </p:nvPr>
        </p:nvSpPr>
        <p:spPr>
          <a:xfrm>
            <a:off x="6285652" y="6583256"/>
            <a:ext cx="3034455" cy="393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59" y="291600"/>
            <a:ext cx="11703602" cy="566172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r>
              <a:t>Click to add subtitle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571104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add text</a:t>
            </a:r>
          </a:p>
        </p:txBody>
      </p:sp>
      <p:sp>
        <p:nvSpPr>
          <p:cNvPr id="64" name="Shape 64"/>
          <p:cNvSpPr/>
          <p:nvPr/>
        </p:nvSpPr>
        <p:spPr>
          <a:xfrm>
            <a:off x="6647039" y="1711439"/>
            <a:ext cx="5711042" cy="4242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●"/>
              <a:defRPr sz="2800" spc="-100"/>
            </a:pPr>
            <a:endParaRPr dirty="0"/>
          </a:p>
        </p:txBody>
      </p:sp>
      <p:sp>
        <p:nvSpPr>
          <p:cNvPr id="65" name="Shape 65"/>
          <p:cNvSpPr>
            <a:spLocks noGrp="1"/>
          </p:cNvSpPr>
          <p:nvPr>
            <p:ph type="body" sz="quarter" idx="13"/>
          </p:nvPr>
        </p:nvSpPr>
        <p:spPr>
          <a:xfrm>
            <a:off x="650159" y="3927240"/>
            <a:ext cx="5711042" cy="202320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59" y="1711439"/>
            <a:ext cx="5711042" cy="4242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add text</a:t>
            </a:r>
          </a:p>
        </p:txBody>
      </p:sp>
      <p:sp>
        <p:nvSpPr>
          <p:cNvPr id="75" name="Shape 75"/>
          <p:cNvSpPr/>
          <p:nvPr/>
        </p:nvSpPr>
        <p:spPr>
          <a:xfrm>
            <a:off x="6647039" y="1711439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●"/>
              <a:defRPr sz="2800" spc="-100"/>
            </a:pPr>
            <a:endParaRPr dirty="0"/>
          </a:p>
        </p:txBody>
      </p:sp>
      <p:sp>
        <p:nvSpPr>
          <p:cNvPr id="76" name="Shape 76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2" cy="202320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59" y="1711439"/>
            <a:ext cx="5711042" cy="202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add text</a:t>
            </a:r>
          </a:p>
        </p:txBody>
      </p:sp>
      <p:sp>
        <p:nvSpPr>
          <p:cNvPr id="86" name="Shape 86"/>
          <p:cNvSpPr/>
          <p:nvPr/>
        </p:nvSpPr>
        <p:spPr>
          <a:xfrm>
            <a:off x="6647039" y="1711439"/>
            <a:ext cx="5711042" cy="202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●"/>
              <a:defRPr sz="2800" spc="-100"/>
            </a:pPr>
            <a:endParaRPr dirty="0"/>
          </a:p>
        </p:txBody>
      </p:sp>
      <p:sp>
        <p:nvSpPr>
          <p:cNvPr id="87" name="Shape 87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240" y="98213"/>
            <a:ext cx="11704320" cy="160866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40" y="1706880"/>
            <a:ext cx="11704320" cy="5608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85653" y="6583256"/>
            <a:ext cx="3034454" cy="393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31999" marR="0" indent="-3239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993600" marR="0" indent="-453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455999" marR="0" indent="-4480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847999" marR="0" indent="-3360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46399" marR="0" indent="-3023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78399" marR="0" indent="-3023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10399" marR="0" indent="-3023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cardiopack_fon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536" y="-22268"/>
            <a:ext cx="13071872" cy="7359736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/>
          <p:nvPr/>
        </p:nvSpPr>
        <p:spPr>
          <a:xfrm>
            <a:off x="682552" y="2268502"/>
            <a:ext cx="4998290" cy="138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10000"/>
              </a:lnSpc>
              <a:defRPr sz="6000" b="1">
                <a:solidFill>
                  <a:srgbClr val="FFFFFF"/>
                </a:solidFill>
              </a:defRPr>
            </a:pPr>
            <a:r>
              <a:rPr dirty="0"/>
              <a:t>C</a:t>
            </a:r>
            <a:r>
              <a:rPr lang="en-US" dirty="0"/>
              <a:t>-</a:t>
            </a:r>
            <a:r>
              <a:rPr dirty="0"/>
              <a:t>Pack</a:t>
            </a:r>
          </a:p>
          <a:p>
            <a:pPr>
              <a:lnSpc>
                <a:spcPct val="110000"/>
              </a:lnSpc>
              <a:defRPr b="1" cap="all">
                <a:solidFill>
                  <a:srgbClr val="FFFFFF"/>
                </a:solidFill>
              </a:defRPr>
            </a:pPr>
            <a:r>
              <a:rPr lang="hu-HU" dirty="0"/>
              <a:t>ÖSSZEÁLLÍTÁS A SZÍV VÉDELMÉRE</a:t>
            </a:r>
            <a:endParaRPr dirty="0"/>
          </a:p>
        </p:txBody>
      </p:sp>
      <p:pic>
        <p:nvPicPr>
          <p:cNvPr id="529" name="logo new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1276" y="6286108"/>
            <a:ext cx="1550042" cy="272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Eduard\Desktop\C-Pack_EU_600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8570" y="1035424"/>
            <a:ext cx="4998290" cy="5109881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cardiopack_fon33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82" y="0"/>
            <a:ext cx="12979236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hape 644"/>
          <p:cNvSpPr/>
          <p:nvPr/>
        </p:nvSpPr>
        <p:spPr>
          <a:xfrm>
            <a:off x="538053" y="846821"/>
            <a:ext cx="965905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 cap="all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AZ ÖSSZETEVŐK SZINERGIKUS HATÁSA</a:t>
            </a:r>
          </a:p>
        </p:txBody>
      </p:sp>
      <p:sp>
        <p:nvSpPr>
          <p:cNvPr id="645" name="Shape 645"/>
          <p:cNvSpPr/>
          <p:nvPr/>
        </p:nvSpPr>
        <p:spPr>
          <a:xfrm>
            <a:off x="1230453" y="2292081"/>
            <a:ext cx="9503562" cy="3631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 b="1" cap="all">
                <a:solidFill>
                  <a:srgbClr val="FFFFFF"/>
                </a:solidFill>
              </a:defRPr>
            </a:pPr>
            <a:r>
              <a:rPr lang="hu-HU" dirty="0">
                <a:latin typeface="Arial Black"/>
                <a:ea typeface="Arial Black"/>
                <a:cs typeface="Arial Black"/>
                <a:sym typeface="Arial Black"/>
              </a:rPr>
              <a:t>TAURIN</a:t>
            </a:r>
            <a:r>
              <a:rPr lang="hu-HU" b="0" dirty="0">
                <a:latin typeface="Arial Black"/>
                <a:ea typeface="Arial Black"/>
                <a:cs typeface="Arial Black"/>
                <a:sym typeface="Arial Black"/>
              </a:rPr>
              <a:t>+</a:t>
            </a:r>
            <a:r>
              <a:rPr lang="hu-HU" dirty="0" err="1">
                <a:latin typeface="Arial Black"/>
                <a:ea typeface="Arial Black"/>
                <a:cs typeface="Arial Black"/>
                <a:sym typeface="Arial Black"/>
              </a:rPr>
              <a:t>Q10-</a:t>
            </a:r>
            <a:r>
              <a:rPr lang="hu-HU" b="0" dirty="0" err="1">
                <a:latin typeface="Arial Black"/>
                <a:ea typeface="Arial Black"/>
                <a:cs typeface="Arial Black"/>
                <a:sym typeface="Arial Black"/>
              </a:rPr>
              <a:t>KOENZIM</a:t>
            </a:r>
            <a:r>
              <a:rPr lang="hu-HU" dirty="0"/>
              <a:t>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rPr lang="hu-HU" dirty="0"/>
              <a:t>A szív energiaszintjének megőrzéséhez.</a:t>
            </a:r>
          </a:p>
          <a:p>
            <a:pPr>
              <a:defRPr b="1" cap="all">
                <a:solidFill>
                  <a:srgbClr val="FFFFFF"/>
                </a:solidFill>
              </a:defRPr>
            </a:pPr>
            <a:endParaRPr lang="hu-HU" dirty="0"/>
          </a:p>
          <a:p>
            <a:pPr>
              <a:lnSpc>
                <a:spcPct val="200000"/>
              </a:lnSpc>
              <a:defRPr sz="28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hu-HU" dirty="0"/>
              <a:t>KÁLIUM+MAGNÉZIUM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rPr lang="hu-HU" dirty="0"/>
              <a:t>A normális szívritmus fenntartásához. </a:t>
            </a:r>
          </a:p>
          <a:p>
            <a:pPr>
              <a:defRPr b="1" cap="all">
                <a:solidFill>
                  <a:srgbClr val="FFFFFF"/>
                </a:solidFill>
              </a:defRPr>
            </a:pPr>
            <a:endParaRPr lang="hu-HU" dirty="0"/>
          </a:p>
          <a:p>
            <a:pPr>
              <a:lnSpc>
                <a:spcPct val="200000"/>
              </a:lnSpc>
              <a:defRPr sz="28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hu-HU" dirty="0"/>
              <a:t>KÁLIUM+MAGNÉZIUM+TAURIN+ </a:t>
            </a:r>
            <a:r>
              <a:rPr lang="hu-HU" dirty="0" err="1"/>
              <a:t>Q10-KOENZIM</a:t>
            </a:r>
            <a:r>
              <a:rPr lang="hu-HU" dirty="0"/>
              <a:t>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rPr lang="hu-HU" dirty="0"/>
              <a:t>A szív egészégének támogatásához és megőrzéséhez.</a:t>
            </a:r>
          </a:p>
        </p:txBody>
      </p:sp>
      <p:pic>
        <p:nvPicPr>
          <p:cNvPr id="646" name="cardiopack_heart-01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035" y="2385054"/>
            <a:ext cx="455424" cy="413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cardiopack_heart-01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035" y="3638277"/>
            <a:ext cx="455424" cy="413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cardiopack_heart-01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035" y="5031200"/>
            <a:ext cx="455424" cy="413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/>
          <p:nvPr/>
        </p:nvSpPr>
        <p:spPr>
          <a:xfrm>
            <a:off x="7687776" y="-10478"/>
            <a:ext cx="5378461" cy="7336156"/>
          </a:xfrm>
          <a:prstGeom prst="rect">
            <a:avLst/>
          </a:prstGeom>
          <a:solidFill>
            <a:srgbClr val="FFAFB1"/>
          </a:solidFill>
          <a:ln w="12700">
            <a:miter lim="400000"/>
          </a:ln>
        </p:spPr>
        <p:txBody>
          <a:bodyPr lIns="45719" rIns="45719" anchor="ctr"/>
          <a:lstStyle/>
          <a:p>
            <a:endParaRPr lang="hu-HU" dirty="0"/>
          </a:p>
        </p:txBody>
      </p:sp>
      <p:sp>
        <p:nvSpPr>
          <p:cNvPr id="653" name="Shape 653"/>
          <p:cNvSpPr/>
          <p:nvPr/>
        </p:nvSpPr>
        <p:spPr>
          <a:xfrm>
            <a:off x="538053" y="846821"/>
            <a:ext cx="573490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rPr lang="hu-HU" dirty="0"/>
              <a:t>PENTOKAN —</a:t>
            </a:r>
          </a:p>
          <a:p>
            <a:pPr>
              <a:defRPr sz="3600" b="1" cap="all">
                <a:solidFill>
                  <a:srgbClr val="FC533D"/>
                </a:solidFill>
              </a:defRPr>
            </a:pPr>
            <a:r>
              <a:rPr lang="hu-HU" dirty="0"/>
              <a:t>A SEJTSZINTŰ ENERGIA </a:t>
            </a:r>
          </a:p>
        </p:txBody>
      </p:sp>
      <p:sp>
        <p:nvSpPr>
          <p:cNvPr id="654" name="Shape 654"/>
          <p:cNvSpPr/>
          <p:nvPr/>
        </p:nvSpPr>
        <p:spPr>
          <a:xfrm>
            <a:off x="998610" y="2153054"/>
            <a:ext cx="5859935" cy="424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rPr lang="hu-HU" dirty="0"/>
              <a:t>Biztosítja a szív működőképességét;</a:t>
            </a:r>
          </a:p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rPr lang="hu-HU" dirty="0"/>
              <a:t>Szabályozza a folyadék-ásványi anyag egyensúlyt; </a:t>
            </a:r>
          </a:p>
          <a:p>
            <a:pPr>
              <a:lnSpc>
                <a:spcPct val="200000"/>
              </a:lnSpc>
              <a:defRPr b="1">
                <a:solidFill>
                  <a:srgbClr val="535353"/>
                </a:solidFill>
              </a:defRPr>
            </a:pPr>
            <a:r>
              <a:rPr lang="hu-HU" dirty="0"/>
              <a:t>Stabilizálja a szívritmust.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 lang="hu-HU" dirty="0"/>
          </a:p>
          <a:p>
            <a:pPr>
              <a:defRPr b="1">
                <a:solidFill>
                  <a:srgbClr val="535353"/>
                </a:solidFill>
              </a:defRPr>
            </a:pPr>
            <a:endParaRPr lang="hu-HU" dirty="0"/>
          </a:p>
          <a:p>
            <a:pPr>
              <a:defRPr>
                <a:solidFill>
                  <a:srgbClr val="535353"/>
                </a:solidFill>
              </a:defRPr>
            </a:pPr>
            <a:r>
              <a:rPr lang="hu-HU" dirty="0"/>
              <a:t>Kiszerelés: pezsgőtabletta </a:t>
            </a:r>
          </a:p>
          <a:p>
            <a:pPr>
              <a:defRPr>
                <a:solidFill>
                  <a:srgbClr val="535353"/>
                </a:solidFill>
              </a:defRPr>
            </a:pPr>
            <a:r>
              <a:rPr lang="hu-HU" dirty="0"/>
              <a:t>Növeli a kálium felszívódási képességét.</a:t>
            </a:r>
          </a:p>
          <a:p>
            <a:pPr>
              <a:lnSpc>
                <a:spcPct val="200000"/>
              </a:lnSpc>
              <a:defRPr b="1" cap="all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hu-HU" dirty="0"/>
              <a:t>1 tabletta összetétele:</a:t>
            </a:r>
          </a:p>
          <a:p>
            <a:pPr>
              <a:defRPr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hu-HU" dirty="0"/>
              <a:t>Kálium ………….. 420 mg</a:t>
            </a:r>
          </a:p>
          <a:p>
            <a:pPr>
              <a:defRPr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hu-HU" dirty="0"/>
              <a:t>C-vitamin ……. 100 mg</a:t>
            </a:r>
          </a:p>
          <a:p>
            <a:pPr>
              <a:defRPr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hu-HU" dirty="0"/>
              <a:t>Ribóz………….. 20 mg</a:t>
            </a:r>
          </a:p>
        </p:txBody>
      </p:sp>
      <p:pic>
        <p:nvPicPr>
          <p:cNvPr id="655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21" y="2437328"/>
            <a:ext cx="301569" cy="27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93376c75345dddeba709614bcd839d6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3467" y="0"/>
            <a:ext cx="5627078" cy="731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21" y="2981585"/>
            <a:ext cx="301569" cy="27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249" y="3530517"/>
            <a:ext cx="301569" cy="273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/>
          <p:nvPr/>
        </p:nvSpPr>
        <p:spPr>
          <a:xfrm>
            <a:off x="7687776" y="-10478"/>
            <a:ext cx="5378461" cy="7336156"/>
          </a:xfrm>
          <a:prstGeom prst="rect">
            <a:avLst/>
          </a:prstGeom>
          <a:solidFill>
            <a:srgbClr val="F95444"/>
          </a:solidFill>
          <a:ln w="12700">
            <a:miter lim="400000"/>
          </a:ln>
        </p:spPr>
        <p:txBody>
          <a:bodyPr lIns="45719" rIns="45719" anchor="ctr"/>
          <a:lstStyle/>
          <a:p>
            <a:endParaRPr lang="hu-HU" dirty="0"/>
          </a:p>
        </p:txBody>
      </p:sp>
      <p:sp>
        <p:nvSpPr>
          <p:cNvPr id="663" name="Shape 663"/>
          <p:cNvSpPr/>
          <p:nvPr/>
        </p:nvSpPr>
        <p:spPr>
          <a:xfrm>
            <a:off x="538051" y="846821"/>
            <a:ext cx="5671020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rPr lang="hu-HU" dirty="0"/>
              <a:t>Q10-KOENZIM —</a:t>
            </a:r>
          </a:p>
          <a:p>
            <a:pPr>
              <a:defRPr sz="3600" b="1" cap="all">
                <a:solidFill>
                  <a:srgbClr val="FC533D"/>
                </a:solidFill>
              </a:defRPr>
            </a:pPr>
            <a:r>
              <a:rPr lang="hu-HU" dirty="0"/>
              <a:t>A SZÍV ÖREGEDÉSÉNEK LASSÍTÁSA </a:t>
            </a:r>
          </a:p>
          <a:p>
            <a:pPr>
              <a:defRPr sz="3600" b="1" cap="all">
                <a:solidFill>
                  <a:srgbClr val="FC533D"/>
                </a:solidFill>
              </a:defRPr>
            </a:pPr>
            <a:endParaRPr lang="hu-HU" dirty="0"/>
          </a:p>
        </p:txBody>
      </p:sp>
      <p:sp>
        <p:nvSpPr>
          <p:cNvPr id="664" name="Shape 664"/>
          <p:cNvSpPr/>
          <p:nvPr/>
        </p:nvSpPr>
        <p:spPr>
          <a:xfrm>
            <a:off x="1017638" y="2853291"/>
            <a:ext cx="6126241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hu-HU" b="1" dirty="0"/>
              <a:t>Javítja a szívizom anyagcseréjét és energiaszintjét;</a:t>
            </a:r>
          </a:p>
          <a:p>
            <a:r>
              <a:rPr lang="hu-HU" b="1" dirty="0"/>
              <a:t> </a:t>
            </a:r>
          </a:p>
          <a:p>
            <a:r>
              <a:rPr lang="hu-HU" b="1" dirty="0"/>
              <a:t>Lassítja a sejtek öregedési folyamatát;</a:t>
            </a:r>
          </a:p>
          <a:p>
            <a:r>
              <a:rPr lang="hu-HU" b="1" dirty="0"/>
              <a:t> </a:t>
            </a:r>
          </a:p>
          <a:p>
            <a:r>
              <a:rPr lang="hu-HU" b="1" dirty="0"/>
              <a:t>Különösen hasznos a fokozott fizikai megterhelés esetén és idős korban a szervezet saját Q10-koenzim szintézisének csökkenése miatt*.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A kapszula tartalma:</a:t>
            </a:r>
          </a:p>
          <a:p>
            <a:r>
              <a:rPr lang="hu-HU" dirty="0"/>
              <a:t>Q10-koenzim</a:t>
            </a:r>
          </a:p>
          <a:p>
            <a:r>
              <a:rPr lang="hu-HU" dirty="0"/>
              <a:t>(ubikinon): 100 mg</a:t>
            </a:r>
          </a:p>
        </p:txBody>
      </p:sp>
      <p:pic>
        <p:nvPicPr>
          <p:cNvPr id="665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20" y="2909909"/>
            <a:ext cx="301569" cy="27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20" y="3409937"/>
            <a:ext cx="301569" cy="27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7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20" y="4148961"/>
            <a:ext cx="301569" cy="27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39b214eb28519a71de65f7a10927d7c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3712" y="1199639"/>
            <a:ext cx="3786589" cy="4915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/>
          <p:nvPr/>
        </p:nvSpPr>
        <p:spPr>
          <a:xfrm>
            <a:off x="7687776" y="-10478"/>
            <a:ext cx="5378461" cy="7336156"/>
          </a:xfrm>
          <a:prstGeom prst="rect">
            <a:avLst/>
          </a:prstGeom>
          <a:solidFill>
            <a:srgbClr val="FFAFB1"/>
          </a:solidFill>
          <a:ln w="12700">
            <a:miter lim="400000"/>
          </a:ln>
        </p:spPr>
        <p:txBody>
          <a:bodyPr lIns="45719" rIns="45719" anchor="ctr"/>
          <a:lstStyle/>
          <a:p>
            <a:endParaRPr lang="hu-HU" dirty="0"/>
          </a:p>
        </p:txBody>
      </p:sp>
      <p:sp>
        <p:nvSpPr>
          <p:cNvPr id="674" name="Shape 674"/>
          <p:cNvSpPr/>
          <p:nvPr/>
        </p:nvSpPr>
        <p:spPr>
          <a:xfrm>
            <a:off x="538052" y="846821"/>
            <a:ext cx="618584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rPr lang="hu-HU" dirty="0"/>
              <a:t>Coral taurin —egészséges szívritmus</a:t>
            </a:r>
          </a:p>
        </p:txBody>
      </p:sp>
      <p:sp>
        <p:nvSpPr>
          <p:cNvPr id="675" name="Shape 675"/>
          <p:cNvSpPr/>
          <p:nvPr/>
        </p:nvSpPr>
        <p:spPr>
          <a:xfrm>
            <a:off x="998610" y="2136544"/>
            <a:ext cx="5414301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lang="hu-HU" b="1" dirty="0"/>
          </a:p>
          <a:p>
            <a:r>
              <a:rPr lang="hu-HU" b="1" dirty="0"/>
              <a:t>Szabályozza a szívizom anyagcseréjét;</a:t>
            </a:r>
            <a:endParaRPr lang="hu-HU" dirty="0"/>
          </a:p>
          <a:p>
            <a:endParaRPr lang="hu-HU" b="1" dirty="0"/>
          </a:p>
          <a:p>
            <a:r>
              <a:rPr lang="hu-HU" b="1" dirty="0"/>
              <a:t>Javítja a szív izomzatának vérellátását;  </a:t>
            </a:r>
            <a:endParaRPr lang="hu-HU" dirty="0"/>
          </a:p>
          <a:p>
            <a:endParaRPr lang="hu-HU" b="1" dirty="0"/>
          </a:p>
          <a:p>
            <a:r>
              <a:rPr lang="hu-HU" b="1" dirty="0"/>
              <a:t>Segít a koleszterinszint csökkentésében;</a:t>
            </a:r>
            <a:endParaRPr lang="hu-HU" dirty="0"/>
          </a:p>
          <a:p>
            <a:endParaRPr lang="hu-HU" b="1" dirty="0"/>
          </a:p>
          <a:p>
            <a:r>
              <a:rPr lang="hu-HU" b="1" dirty="0"/>
              <a:t>Hozzájárul a normális szívritmus fenntartásához.</a:t>
            </a:r>
            <a:endParaRPr lang="hu-HU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r>
              <a:rPr lang="hu-HU" b="1" dirty="0"/>
              <a:t>A kapszula tartalma:</a:t>
            </a:r>
            <a:endParaRPr lang="hu-HU" dirty="0"/>
          </a:p>
          <a:p>
            <a:r>
              <a:rPr lang="hu-HU" dirty="0"/>
              <a:t>Тaurin …..600 mg</a:t>
            </a:r>
          </a:p>
        </p:txBody>
      </p:sp>
      <p:pic>
        <p:nvPicPr>
          <p:cNvPr id="676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21" y="2414468"/>
            <a:ext cx="301569" cy="27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21" y="2952297"/>
            <a:ext cx="301569" cy="27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21" y="3480600"/>
            <a:ext cx="301569" cy="27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21" y="4036974"/>
            <a:ext cx="301569" cy="27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0" name="a3073da28a55227aa3f531c54c5207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3712" y="1199639"/>
            <a:ext cx="3786589" cy="4915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7687776" y="-10478"/>
            <a:ext cx="5378461" cy="7336156"/>
          </a:xfrm>
          <a:prstGeom prst="rect">
            <a:avLst/>
          </a:prstGeom>
          <a:solidFill>
            <a:srgbClr val="F95444"/>
          </a:solidFill>
          <a:ln w="12700">
            <a:miter lim="400000"/>
          </a:ln>
        </p:spPr>
        <p:txBody>
          <a:bodyPr lIns="45719" rIns="45719" anchor="ctr"/>
          <a:lstStyle/>
          <a:p>
            <a:endParaRPr lang="hu-HU" dirty="0"/>
          </a:p>
        </p:txBody>
      </p:sp>
      <p:sp>
        <p:nvSpPr>
          <p:cNvPr id="686" name="Shape 686"/>
          <p:cNvSpPr/>
          <p:nvPr/>
        </p:nvSpPr>
        <p:spPr>
          <a:xfrm>
            <a:off x="538053" y="846821"/>
            <a:ext cx="509370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rPr lang="hu-HU" dirty="0"/>
              <a:t>Coral magnézium –</a:t>
            </a:r>
          </a:p>
          <a:p>
            <a:pPr>
              <a:defRPr sz="3600" b="1" cap="all">
                <a:solidFill>
                  <a:srgbClr val="FC533D"/>
                </a:solidFill>
              </a:defRPr>
            </a:pPr>
            <a:r>
              <a:rPr lang="hu-HU" dirty="0"/>
              <a:t>A stressz ellen</a:t>
            </a:r>
          </a:p>
        </p:txBody>
      </p:sp>
      <p:sp>
        <p:nvSpPr>
          <p:cNvPr id="687" name="Shape 687"/>
          <p:cNvSpPr/>
          <p:nvPr/>
        </p:nvSpPr>
        <p:spPr>
          <a:xfrm>
            <a:off x="998610" y="2336719"/>
            <a:ext cx="6333843" cy="424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hu-HU" b="1" dirty="0"/>
              <a:t>Szabályozza a szívverést és szívtónust;</a:t>
            </a:r>
          </a:p>
          <a:p>
            <a:endParaRPr lang="hu-HU" b="1" dirty="0"/>
          </a:p>
          <a:p>
            <a:r>
              <a:rPr lang="hu-HU" b="1" dirty="0"/>
              <a:t>Nyugtató hatással van az idegrendszerre;</a:t>
            </a:r>
          </a:p>
          <a:p>
            <a:endParaRPr lang="hu-HU" b="1" dirty="0"/>
          </a:p>
          <a:p>
            <a:r>
              <a:rPr lang="hu-HU" b="1" dirty="0"/>
              <a:t>Javítja a koszorúér véráramát;</a:t>
            </a:r>
          </a:p>
          <a:p>
            <a:endParaRPr lang="hu-HU" b="1" dirty="0"/>
          </a:p>
          <a:p>
            <a:r>
              <a:rPr lang="hu-HU" b="1" dirty="0"/>
              <a:t>Megakadályozza a koleszterin-lerakódások kialakulását az erek falán.</a:t>
            </a:r>
          </a:p>
          <a:p>
            <a:endParaRPr lang="hu-HU" dirty="0"/>
          </a:p>
          <a:p>
            <a:r>
              <a:rPr lang="hu-HU" dirty="0"/>
              <a:t>A kiváló biológiai hasznosulást a termék szerves magnéziumsó-tartalma (biszglicinát és taurát) biztosítja.</a:t>
            </a:r>
          </a:p>
          <a:p>
            <a:endParaRPr lang="hu-HU" dirty="0"/>
          </a:p>
          <a:p>
            <a:r>
              <a:rPr lang="hu-HU" dirty="0"/>
              <a:t>A kapszula tartalma:</a:t>
            </a:r>
          </a:p>
          <a:p>
            <a:r>
              <a:rPr lang="hu-HU" dirty="0"/>
              <a:t>Magnézium (taurát) …….....75 mg</a:t>
            </a:r>
          </a:p>
          <a:p>
            <a:r>
              <a:rPr lang="hu-HU" dirty="0"/>
              <a:t>Magnézium (biszglicinát) ..75 mg</a:t>
            </a:r>
          </a:p>
        </p:txBody>
      </p:sp>
      <p:pic>
        <p:nvPicPr>
          <p:cNvPr id="688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163" y="2424530"/>
            <a:ext cx="301569" cy="27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672" y="2972195"/>
            <a:ext cx="301569" cy="27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0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21" y="3421502"/>
            <a:ext cx="301569" cy="27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1" name="cardiopack_heart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965" y="3962490"/>
            <a:ext cx="301569" cy="27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2" name="396be2c9b706f7ce6aceb259f2a6f28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53165" y="1419630"/>
            <a:ext cx="3447683" cy="4475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cardiopack_fon33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82" y="0"/>
            <a:ext cx="12979236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97" name="Shape 697"/>
          <p:cNvSpPr/>
          <p:nvPr/>
        </p:nvSpPr>
        <p:spPr>
          <a:xfrm>
            <a:off x="4158079" y="1110981"/>
            <a:ext cx="270843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</a:defRPr>
            </a:pPr>
            <a:r>
              <a:rPr lang="hu-HU" b="0" dirty="0">
                <a:latin typeface="Arial Black"/>
                <a:ea typeface="Arial Black"/>
                <a:cs typeface="Arial Black"/>
                <a:sym typeface="Arial Black"/>
              </a:rPr>
              <a:t>A C-Pack</a:t>
            </a:r>
            <a:r>
              <a:rPr lang="hu-HU" dirty="0"/>
              <a:t>:</a:t>
            </a:r>
          </a:p>
        </p:txBody>
      </p:sp>
      <p:sp>
        <p:nvSpPr>
          <p:cNvPr id="698" name="Shape 698"/>
          <p:cNvSpPr/>
          <p:nvPr/>
        </p:nvSpPr>
        <p:spPr>
          <a:xfrm>
            <a:off x="1739757" y="4521612"/>
            <a:ext cx="228523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 lang="hu-HU" dirty="0"/>
              <a:t>A SZÍV EXTRA 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 lang="hu-HU" dirty="0"/>
              <a:t>ENERGIAFORRÁSA</a:t>
            </a:r>
          </a:p>
        </p:txBody>
      </p:sp>
      <p:sp>
        <p:nvSpPr>
          <p:cNvPr id="699" name="Shape 699"/>
          <p:cNvSpPr/>
          <p:nvPr/>
        </p:nvSpPr>
        <p:spPr>
          <a:xfrm>
            <a:off x="5048517" y="4521611"/>
            <a:ext cx="298789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 lang="hu-HU" dirty="0"/>
              <a:t>SZABÁLYOZZA A SZÍVRITMUST ÉS A VÉRNYOMÁST</a:t>
            </a:r>
          </a:p>
        </p:txBody>
      </p:sp>
      <p:sp>
        <p:nvSpPr>
          <p:cNvPr id="700" name="Shape 700"/>
          <p:cNvSpPr/>
          <p:nvPr/>
        </p:nvSpPr>
        <p:spPr>
          <a:xfrm>
            <a:off x="8543924" y="4521612"/>
            <a:ext cx="285750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 lang="hu-HU" dirty="0"/>
              <a:t>CSÖKKENTI A SZÍV- ÉS ÉRRENDSZERI MEGBETEGEDÉSEK KOCKÁZATÁT</a:t>
            </a:r>
          </a:p>
        </p:txBody>
      </p:sp>
      <p:pic>
        <p:nvPicPr>
          <p:cNvPr id="701" name="cardiopack_icon_3_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2993" y="2813088"/>
            <a:ext cx="1458814" cy="1466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02" name="cardiopack_icon_3_-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2967" y="2813088"/>
            <a:ext cx="1458815" cy="1466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cardiopack_icon_3_-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93018" y="2817140"/>
            <a:ext cx="1458815" cy="1458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Без имени-1-восстановле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708" name="Shape 708"/>
          <p:cNvSpPr/>
          <p:nvPr/>
        </p:nvSpPr>
        <p:spPr>
          <a:xfrm>
            <a:off x="0" y="1169412"/>
            <a:ext cx="13075920" cy="4951190"/>
          </a:xfrm>
          <a:prstGeom prst="rect">
            <a:avLst/>
          </a:prstGeom>
          <a:solidFill>
            <a:srgbClr val="E8504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E85044"/>
                </a:solidFill>
              </a:defRPr>
            </a:pPr>
            <a:endParaRPr lang="hu-HU" dirty="0"/>
          </a:p>
        </p:txBody>
      </p:sp>
      <p:sp>
        <p:nvSpPr>
          <p:cNvPr id="709" name="Shape 709"/>
          <p:cNvSpPr/>
          <p:nvPr/>
        </p:nvSpPr>
        <p:spPr>
          <a:xfrm>
            <a:off x="4869455" y="4267404"/>
            <a:ext cx="3302995" cy="1135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30000"/>
              </a:lnSpc>
              <a:defRPr b="1" cap="all">
                <a:solidFill>
                  <a:srgbClr val="FFFFFF"/>
                </a:solidFill>
              </a:defRPr>
            </a:pPr>
            <a:r>
              <a:rPr lang="hu-HU" b="0" dirty="0">
                <a:latin typeface="Arial Black"/>
                <a:ea typeface="Arial Black"/>
                <a:cs typeface="Arial Black"/>
                <a:sym typeface="Arial Black"/>
              </a:rPr>
              <a:t>PRAKTIKUS</a:t>
            </a:r>
          </a:p>
          <a:p>
            <a:pPr algn="ctr">
              <a:lnSpc>
                <a:spcPct val="130000"/>
              </a:lnSpc>
              <a:defRPr b="1" cap="all">
                <a:solidFill>
                  <a:srgbClr val="FFFFFF"/>
                </a:solidFill>
              </a:defRPr>
            </a:pPr>
            <a:r>
              <a:rPr lang="hu-HU" dirty="0"/>
              <a:t>KÉNYELMES KISZERELÉS, ÁTLÁTHATÓ ADAGOLÁS </a:t>
            </a:r>
          </a:p>
        </p:txBody>
      </p:sp>
      <p:sp>
        <p:nvSpPr>
          <p:cNvPr id="710" name="Shape 710"/>
          <p:cNvSpPr/>
          <p:nvPr/>
        </p:nvSpPr>
        <p:spPr>
          <a:xfrm>
            <a:off x="8800271" y="4381912"/>
            <a:ext cx="2644312" cy="72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hu-HU" dirty="0"/>
              <a:t>ÁR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rPr lang="hu-HU" dirty="0"/>
              <a:t>MEGFIZETHETŐ ÁRON</a:t>
            </a:r>
          </a:p>
        </p:txBody>
      </p:sp>
      <p:pic>
        <p:nvPicPr>
          <p:cNvPr id="711" name="cardiopack_icon_pack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2968" y="2798653"/>
            <a:ext cx="1458814" cy="1458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2" name="cardiopack_icon_pack-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72993" y="2798653"/>
            <a:ext cx="1458814" cy="1458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cardiopack_icon_pack-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93018" y="2798653"/>
            <a:ext cx="1458814" cy="1458814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Shape 714"/>
          <p:cNvSpPr/>
          <p:nvPr/>
        </p:nvSpPr>
        <p:spPr>
          <a:xfrm>
            <a:off x="4006846" y="1466227"/>
            <a:ext cx="499110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</a:defRPr>
            </a:pPr>
            <a:r>
              <a:rPr lang="hu-HU" b="0" dirty="0">
                <a:latin typeface="Arial Black"/>
                <a:ea typeface="Arial Black"/>
                <a:cs typeface="Arial Black"/>
                <a:sym typeface="Arial Black"/>
              </a:rPr>
              <a:t>A CORAL CLUB KIT</a:t>
            </a:r>
            <a:endParaRPr lang="hu-HU" dirty="0"/>
          </a:p>
        </p:txBody>
      </p:sp>
      <p:sp>
        <p:nvSpPr>
          <p:cNvPr id="715" name="Shape 715"/>
          <p:cNvSpPr/>
          <p:nvPr/>
        </p:nvSpPr>
        <p:spPr>
          <a:xfrm>
            <a:off x="1752582" y="4392072"/>
            <a:ext cx="2259591" cy="100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hu-HU" dirty="0"/>
              <a:t>SZINERGIA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 lang="hu-HU" dirty="0"/>
              <a:t>A HATÓANYAGOK 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 lang="hu-HU" dirty="0"/>
              <a:t>KOMPLEX HATÁSA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cardiopack_fon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8540" y="-72692"/>
            <a:ext cx="13121880" cy="7387892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Shape 637"/>
          <p:cNvSpPr/>
          <p:nvPr/>
        </p:nvSpPr>
        <p:spPr>
          <a:xfrm>
            <a:off x="538053" y="1370061"/>
            <a:ext cx="188769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</a:defRPr>
            </a:pPr>
            <a:r>
              <a:rPr lang="hu-HU" dirty="0"/>
              <a:t>С-pack</a:t>
            </a:r>
          </a:p>
        </p:txBody>
      </p:sp>
      <p:sp>
        <p:nvSpPr>
          <p:cNvPr id="639" name="Shape 639"/>
          <p:cNvSpPr/>
          <p:nvPr/>
        </p:nvSpPr>
        <p:spPr>
          <a:xfrm>
            <a:off x="474342" y="2962093"/>
            <a:ext cx="2875144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lang="hu-HU" dirty="0"/>
              <a:t>BÓNUSZPONT ÉRTÉKE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lang="hu-HU" dirty="0"/>
          </a:p>
          <a:p>
            <a:pPr>
              <a:defRPr b="1">
                <a:solidFill>
                  <a:srgbClr val="FFFFFF"/>
                </a:solidFill>
              </a:defRPr>
            </a:pPr>
            <a:endParaRPr lang="hu-HU"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lang="hu-HU" dirty="0"/>
              <a:t>KLUBÁRA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lang="hu-HU" dirty="0"/>
          </a:p>
          <a:p>
            <a:pPr>
              <a:defRPr b="1">
                <a:solidFill>
                  <a:srgbClr val="FFFFFF"/>
                </a:solidFill>
              </a:defRPr>
            </a:pPr>
            <a:endParaRPr lang="hu-HU"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lang="hu-HU" dirty="0"/>
              <a:t>KISKERESKEDELMI ÁRA</a:t>
            </a:r>
          </a:p>
        </p:txBody>
      </p:sp>
      <p:sp>
        <p:nvSpPr>
          <p:cNvPr id="6" name="Shape 639"/>
          <p:cNvSpPr/>
          <p:nvPr/>
        </p:nvSpPr>
        <p:spPr>
          <a:xfrm>
            <a:off x="3873746" y="2945279"/>
            <a:ext cx="4930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lang="hu-HU" sz="2800" dirty="0"/>
              <a:t>57</a:t>
            </a:r>
          </a:p>
        </p:txBody>
      </p:sp>
      <p:sp>
        <p:nvSpPr>
          <p:cNvPr id="7" name="Shape 639"/>
          <p:cNvSpPr/>
          <p:nvPr/>
        </p:nvSpPr>
        <p:spPr>
          <a:xfrm>
            <a:off x="3781566" y="4560303"/>
            <a:ext cx="166968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lang="hu-HU" sz="2800" dirty="0"/>
              <a:t>118,75 f</a:t>
            </a:r>
            <a:r>
              <a:rPr lang="hu-HU" dirty="0"/>
              <a:t>.е.</a:t>
            </a:r>
          </a:p>
        </p:txBody>
      </p:sp>
      <p:sp>
        <p:nvSpPr>
          <p:cNvPr id="8" name="Shape 639"/>
          <p:cNvSpPr/>
          <p:nvPr/>
        </p:nvSpPr>
        <p:spPr>
          <a:xfrm>
            <a:off x="3781566" y="3752791"/>
            <a:ext cx="89062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lang="hu-HU" sz="2800" dirty="0"/>
              <a:t>95</a:t>
            </a:r>
            <a:r>
              <a:rPr lang="hu-HU" dirty="0"/>
              <a:t> f.е.</a:t>
            </a:r>
          </a:p>
        </p:txBody>
      </p:sp>
      <p:sp>
        <p:nvSpPr>
          <p:cNvPr id="2" name="Oval 1"/>
          <p:cNvSpPr/>
          <p:nvPr/>
        </p:nvSpPr>
        <p:spPr>
          <a:xfrm>
            <a:off x="3817404" y="2932600"/>
            <a:ext cx="571500" cy="519348"/>
          </a:xfrm>
          <a:prstGeom prst="ellipse">
            <a:avLst/>
          </a:prstGeom>
          <a:noFill/>
          <a:ln w="1905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0" name="Picture 2" descr="C:\Users\Eduard\Desktop\C-Pack_EU_600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8570" y="806825"/>
            <a:ext cx="4998290" cy="5109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287147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cardiopack_fon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50404" y="-31765"/>
            <a:ext cx="13105608" cy="7378730"/>
          </a:xfrm>
          <a:prstGeom prst="rect">
            <a:avLst/>
          </a:prstGeom>
          <a:ln w="12700">
            <a:miter lim="400000"/>
          </a:ln>
        </p:spPr>
      </p:pic>
      <p:sp>
        <p:nvSpPr>
          <p:cNvPr id="720" name="Shape 720"/>
          <p:cNvSpPr/>
          <p:nvPr/>
        </p:nvSpPr>
        <p:spPr>
          <a:xfrm>
            <a:off x="2549733" y="3760836"/>
            <a:ext cx="1964638" cy="43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40000"/>
              </a:lnSpc>
              <a:defRPr b="1" cap="all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Tiszta szívből</a:t>
            </a:r>
          </a:p>
        </p:txBody>
      </p:sp>
      <p:pic>
        <p:nvPicPr>
          <p:cNvPr id="721" name="cardiopack_heart-01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2236" y="2312916"/>
            <a:ext cx="1103676" cy="1002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logo new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2236" y="4302819"/>
            <a:ext cx="3323600" cy="584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/>
          <p:nvPr/>
        </p:nvSpPr>
        <p:spPr>
          <a:xfrm>
            <a:off x="2545200" y="6310079"/>
            <a:ext cx="282708" cy="37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26" y="19025"/>
                </a:moveTo>
                <a:lnTo>
                  <a:pt x="4385" y="19025"/>
                </a:lnTo>
                <a:lnTo>
                  <a:pt x="5763" y="20156"/>
                </a:lnTo>
                <a:lnTo>
                  <a:pt x="7405" y="20960"/>
                </a:lnTo>
                <a:lnTo>
                  <a:pt x="9313" y="21440"/>
                </a:lnTo>
                <a:lnTo>
                  <a:pt x="11491" y="21600"/>
                </a:lnTo>
                <a:lnTo>
                  <a:pt x="13509" y="21458"/>
                </a:lnTo>
                <a:lnTo>
                  <a:pt x="15368" y="21028"/>
                </a:lnTo>
                <a:lnTo>
                  <a:pt x="17074" y="20309"/>
                </a:lnTo>
                <a:lnTo>
                  <a:pt x="18636" y="19298"/>
                </a:lnTo>
                <a:lnTo>
                  <a:pt x="18926" y="19025"/>
                </a:lnTo>
                <a:close/>
                <a:moveTo>
                  <a:pt x="4385" y="0"/>
                </a:moveTo>
                <a:lnTo>
                  <a:pt x="0" y="0"/>
                </a:lnTo>
                <a:lnTo>
                  <a:pt x="0" y="21206"/>
                </a:lnTo>
                <a:lnTo>
                  <a:pt x="4385" y="21206"/>
                </a:lnTo>
                <a:lnTo>
                  <a:pt x="4385" y="19025"/>
                </a:lnTo>
                <a:lnTo>
                  <a:pt x="18926" y="19025"/>
                </a:lnTo>
                <a:lnTo>
                  <a:pt x="19505" y="18480"/>
                </a:lnTo>
                <a:lnTo>
                  <a:pt x="10800" y="18480"/>
                </a:lnTo>
                <a:lnTo>
                  <a:pt x="9484" y="18394"/>
                </a:lnTo>
                <a:lnTo>
                  <a:pt x="6212" y="17116"/>
                </a:lnTo>
                <a:lnTo>
                  <a:pt x="4499" y="14633"/>
                </a:lnTo>
                <a:lnTo>
                  <a:pt x="4385" y="13632"/>
                </a:lnTo>
                <a:lnTo>
                  <a:pt x="4499" y="12633"/>
                </a:lnTo>
                <a:lnTo>
                  <a:pt x="6212" y="10179"/>
                </a:lnTo>
                <a:lnTo>
                  <a:pt x="9484" y="8871"/>
                </a:lnTo>
                <a:lnTo>
                  <a:pt x="10800" y="8785"/>
                </a:lnTo>
                <a:lnTo>
                  <a:pt x="19508" y="8785"/>
                </a:lnTo>
                <a:lnTo>
                  <a:pt x="18893" y="8209"/>
                </a:lnTo>
                <a:lnTo>
                  <a:pt x="4385" y="8209"/>
                </a:lnTo>
                <a:lnTo>
                  <a:pt x="4385" y="0"/>
                </a:lnTo>
                <a:close/>
                <a:moveTo>
                  <a:pt x="19508" y="8785"/>
                </a:moveTo>
                <a:lnTo>
                  <a:pt x="10800" y="8785"/>
                </a:lnTo>
                <a:lnTo>
                  <a:pt x="12116" y="8871"/>
                </a:lnTo>
                <a:lnTo>
                  <a:pt x="13322" y="9130"/>
                </a:lnTo>
                <a:lnTo>
                  <a:pt x="16187" y="10906"/>
                </a:lnTo>
                <a:lnTo>
                  <a:pt x="17215" y="13632"/>
                </a:lnTo>
                <a:lnTo>
                  <a:pt x="17101" y="14633"/>
                </a:lnTo>
                <a:lnTo>
                  <a:pt x="15388" y="17116"/>
                </a:lnTo>
                <a:lnTo>
                  <a:pt x="12116" y="18394"/>
                </a:lnTo>
                <a:lnTo>
                  <a:pt x="10800" y="18480"/>
                </a:lnTo>
                <a:lnTo>
                  <a:pt x="19505" y="18480"/>
                </a:lnTo>
                <a:lnTo>
                  <a:pt x="19939" y="18071"/>
                </a:lnTo>
                <a:lnTo>
                  <a:pt x="20864" y="16715"/>
                </a:lnTo>
                <a:lnTo>
                  <a:pt x="21417" y="15233"/>
                </a:lnTo>
                <a:lnTo>
                  <a:pt x="21600" y="13632"/>
                </a:lnTo>
                <a:lnTo>
                  <a:pt x="21417" y="12019"/>
                </a:lnTo>
                <a:lnTo>
                  <a:pt x="20864" y="10539"/>
                </a:lnTo>
                <a:lnTo>
                  <a:pt x="19938" y="9189"/>
                </a:lnTo>
                <a:lnTo>
                  <a:pt x="19508" y="8785"/>
                </a:lnTo>
                <a:close/>
                <a:moveTo>
                  <a:pt x="11491" y="5665"/>
                </a:moveTo>
                <a:lnTo>
                  <a:pt x="9313" y="5824"/>
                </a:lnTo>
                <a:lnTo>
                  <a:pt x="7405" y="6301"/>
                </a:lnTo>
                <a:lnTo>
                  <a:pt x="5763" y="7096"/>
                </a:lnTo>
                <a:lnTo>
                  <a:pt x="4385" y="8209"/>
                </a:lnTo>
                <a:lnTo>
                  <a:pt x="18893" y="8209"/>
                </a:lnTo>
                <a:lnTo>
                  <a:pt x="15368" y="6237"/>
                </a:lnTo>
                <a:lnTo>
                  <a:pt x="11491" y="56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32" name="Shape 532"/>
          <p:cNvSpPr/>
          <p:nvPr/>
        </p:nvSpPr>
        <p:spPr>
          <a:xfrm>
            <a:off x="2173679" y="6310079"/>
            <a:ext cx="1" cy="372361"/>
          </a:xfrm>
          <a:prstGeom prst="line">
            <a:avLst/>
          </a:prstGeom>
          <a:ln w="576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33" name="Shape 533"/>
          <p:cNvSpPr/>
          <p:nvPr/>
        </p:nvSpPr>
        <p:spPr>
          <a:xfrm>
            <a:off x="2252520" y="6416640"/>
            <a:ext cx="241896" cy="272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27" y="0"/>
                </a:moveTo>
                <a:lnTo>
                  <a:pt x="0" y="0"/>
                </a:lnTo>
                <a:lnTo>
                  <a:pt x="0" y="13020"/>
                </a:lnTo>
                <a:lnTo>
                  <a:pt x="651" y="16622"/>
                </a:lnTo>
                <a:lnTo>
                  <a:pt x="2543" y="19320"/>
                </a:lnTo>
                <a:lnTo>
                  <a:pt x="5581" y="21013"/>
                </a:lnTo>
                <a:lnTo>
                  <a:pt x="9674" y="21600"/>
                </a:lnTo>
                <a:lnTo>
                  <a:pt x="11689" y="21431"/>
                </a:lnTo>
                <a:lnTo>
                  <a:pt x="13504" y="20906"/>
                </a:lnTo>
                <a:lnTo>
                  <a:pt x="15104" y="19995"/>
                </a:lnTo>
                <a:lnTo>
                  <a:pt x="16473" y="18671"/>
                </a:lnTo>
                <a:lnTo>
                  <a:pt x="21600" y="18671"/>
                </a:lnTo>
                <a:lnTo>
                  <a:pt x="21600" y="17263"/>
                </a:lnTo>
                <a:lnTo>
                  <a:pt x="10800" y="17263"/>
                </a:lnTo>
                <a:lnTo>
                  <a:pt x="8400" y="16919"/>
                </a:lnTo>
                <a:lnTo>
                  <a:pt x="6618" y="15926"/>
                </a:lnTo>
                <a:lnTo>
                  <a:pt x="5509" y="14344"/>
                </a:lnTo>
                <a:lnTo>
                  <a:pt x="5127" y="12232"/>
                </a:lnTo>
                <a:lnTo>
                  <a:pt x="5127" y="0"/>
                </a:lnTo>
                <a:close/>
                <a:moveTo>
                  <a:pt x="21600" y="18671"/>
                </a:moveTo>
                <a:lnTo>
                  <a:pt x="16473" y="18671"/>
                </a:lnTo>
                <a:lnTo>
                  <a:pt x="16473" y="21052"/>
                </a:lnTo>
                <a:lnTo>
                  <a:pt x="21600" y="21052"/>
                </a:lnTo>
                <a:lnTo>
                  <a:pt x="21600" y="18671"/>
                </a:lnTo>
                <a:close/>
                <a:moveTo>
                  <a:pt x="21600" y="0"/>
                </a:moveTo>
                <a:lnTo>
                  <a:pt x="16473" y="0"/>
                </a:lnTo>
                <a:lnTo>
                  <a:pt x="16473" y="12167"/>
                </a:lnTo>
                <a:lnTo>
                  <a:pt x="16054" y="14198"/>
                </a:lnTo>
                <a:lnTo>
                  <a:pt x="14883" y="15813"/>
                </a:lnTo>
                <a:lnTo>
                  <a:pt x="13088" y="16879"/>
                </a:lnTo>
                <a:lnTo>
                  <a:pt x="10800" y="17263"/>
                </a:lnTo>
                <a:lnTo>
                  <a:pt x="21600" y="1726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34" name="Shape 534"/>
          <p:cNvSpPr/>
          <p:nvPr/>
        </p:nvSpPr>
        <p:spPr>
          <a:xfrm>
            <a:off x="1848240" y="6409799"/>
            <a:ext cx="259710" cy="279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3" y="0"/>
                </a:moveTo>
                <a:lnTo>
                  <a:pt x="7174" y="775"/>
                </a:lnTo>
                <a:lnTo>
                  <a:pt x="3406" y="3121"/>
                </a:lnTo>
                <a:lnTo>
                  <a:pt x="857" y="6606"/>
                </a:lnTo>
                <a:lnTo>
                  <a:pt x="0" y="10800"/>
                </a:lnTo>
                <a:lnTo>
                  <a:pt x="215" y="12987"/>
                </a:lnTo>
                <a:lnTo>
                  <a:pt x="1922" y="16822"/>
                </a:lnTo>
                <a:lnTo>
                  <a:pt x="5195" y="19850"/>
                </a:lnTo>
                <a:lnTo>
                  <a:pt x="9336" y="21407"/>
                </a:lnTo>
                <a:lnTo>
                  <a:pt x="11673" y="21600"/>
                </a:lnTo>
                <a:lnTo>
                  <a:pt x="13960" y="21407"/>
                </a:lnTo>
                <a:lnTo>
                  <a:pt x="17971" y="19850"/>
                </a:lnTo>
                <a:lnTo>
                  <a:pt x="20726" y="17370"/>
                </a:lnTo>
                <a:lnTo>
                  <a:pt x="11673" y="17370"/>
                </a:lnTo>
                <a:lnTo>
                  <a:pt x="8914" y="16864"/>
                </a:lnTo>
                <a:lnTo>
                  <a:pt x="6730" y="15475"/>
                </a:lnTo>
                <a:lnTo>
                  <a:pt x="5293" y="13390"/>
                </a:lnTo>
                <a:lnTo>
                  <a:pt x="4775" y="10800"/>
                </a:lnTo>
                <a:lnTo>
                  <a:pt x="5293" y="8209"/>
                </a:lnTo>
                <a:lnTo>
                  <a:pt x="6730" y="6125"/>
                </a:lnTo>
                <a:lnTo>
                  <a:pt x="8915" y="4735"/>
                </a:lnTo>
                <a:lnTo>
                  <a:pt x="11673" y="4229"/>
                </a:lnTo>
                <a:lnTo>
                  <a:pt x="20726" y="4229"/>
                </a:lnTo>
                <a:lnTo>
                  <a:pt x="20251" y="3679"/>
                </a:lnTo>
                <a:lnTo>
                  <a:pt x="19703" y="3121"/>
                </a:lnTo>
                <a:lnTo>
                  <a:pt x="17971" y="1750"/>
                </a:lnTo>
                <a:lnTo>
                  <a:pt x="16058" y="775"/>
                </a:lnTo>
                <a:lnTo>
                  <a:pt x="13960" y="193"/>
                </a:lnTo>
                <a:lnTo>
                  <a:pt x="11673" y="0"/>
                </a:lnTo>
                <a:close/>
                <a:moveTo>
                  <a:pt x="17712" y="14038"/>
                </a:moveTo>
                <a:lnTo>
                  <a:pt x="15505" y="16306"/>
                </a:lnTo>
                <a:lnTo>
                  <a:pt x="11673" y="17370"/>
                </a:lnTo>
                <a:lnTo>
                  <a:pt x="20726" y="17370"/>
                </a:lnTo>
                <a:lnTo>
                  <a:pt x="20750" y="17342"/>
                </a:lnTo>
                <a:lnTo>
                  <a:pt x="21199" y="16743"/>
                </a:lnTo>
                <a:lnTo>
                  <a:pt x="21600" y="16123"/>
                </a:lnTo>
                <a:lnTo>
                  <a:pt x="17712" y="14038"/>
                </a:lnTo>
                <a:close/>
                <a:moveTo>
                  <a:pt x="20726" y="4229"/>
                </a:moveTo>
                <a:lnTo>
                  <a:pt x="11673" y="4229"/>
                </a:lnTo>
                <a:lnTo>
                  <a:pt x="13064" y="4347"/>
                </a:lnTo>
                <a:lnTo>
                  <a:pt x="14341" y="4701"/>
                </a:lnTo>
                <a:lnTo>
                  <a:pt x="17022" y="6573"/>
                </a:lnTo>
                <a:lnTo>
                  <a:pt x="17712" y="7562"/>
                </a:lnTo>
                <a:lnTo>
                  <a:pt x="21600" y="5477"/>
                </a:lnTo>
                <a:lnTo>
                  <a:pt x="21199" y="4856"/>
                </a:lnTo>
                <a:lnTo>
                  <a:pt x="20750" y="4257"/>
                </a:lnTo>
                <a:lnTo>
                  <a:pt x="20726" y="422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35" name="Shape 535"/>
          <p:cNvSpPr/>
          <p:nvPr/>
        </p:nvSpPr>
        <p:spPr>
          <a:xfrm>
            <a:off x="1779840" y="6310079"/>
            <a:ext cx="1" cy="372361"/>
          </a:xfrm>
          <a:prstGeom prst="line">
            <a:avLst/>
          </a:prstGeom>
          <a:ln w="576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36" name="Shape 536"/>
          <p:cNvSpPr/>
          <p:nvPr/>
        </p:nvSpPr>
        <p:spPr>
          <a:xfrm>
            <a:off x="1417319" y="6409799"/>
            <a:ext cx="282709" cy="279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09" y="0"/>
                </a:moveTo>
                <a:lnTo>
                  <a:pt x="6232" y="775"/>
                </a:lnTo>
                <a:lnTo>
                  <a:pt x="2965" y="3122"/>
                </a:lnTo>
                <a:lnTo>
                  <a:pt x="736" y="6606"/>
                </a:lnTo>
                <a:lnTo>
                  <a:pt x="0" y="10800"/>
                </a:lnTo>
                <a:lnTo>
                  <a:pt x="183" y="12970"/>
                </a:lnTo>
                <a:lnTo>
                  <a:pt x="1662" y="16817"/>
                </a:lnTo>
                <a:lnTo>
                  <a:pt x="4526" y="19850"/>
                </a:lnTo>
                <a:lnTo>
                  <a:pt x="8091" y="21407"/>
                </a:lnTo>
                <a:lnTo>
                  <a:pt x="10109" y="21600"/>
                </a:lnTo>
                <a:lnTo>
                  <a:pt x="12288" y="21384"/>
                </a:lnTo>
                <a:lnTo>
                  <a:pt x="14195" y="20733"/>
                </a:lnTo>
                <a:lnTo>
                  <a:pt x="15837" y="19642"/>
                </a:lnTo>
                <a:lnTo>
                  <a:pt x="17215" y="18109"/>
                </a:lnTo>
                <a:lnTo>
                  <a:pt x="21600" y="18109"/>
                </a:lnTo>
                <a:lnTo>
                  <a:pt x="21600" y="17371"/>
                </a:lnTo>
                <a:lnTo>
                  <a:pt x="10800" y="17371"/>
                </a:lnTo>
                <a:lnTo>
                  <a:pt x="9484" y="17255"/>
                </a:lnTo>
                <a:lnTo>
                  <a:pt x="6212" y="15523"/>
                </a:lnTo>
                <a:lnTo>
                  <a:pt x="4499" y="12156"/>
                </a:lnTo>
                <a:lnTo>
                  <a:pt x="4385" y="10800"/>
                </a:lnTo>
                <a:lnTo>
                  <a:pt x="4499" y="9445"/>
                </a:lnTo>
                <a:lnTo>
                  <a:pt x="6212" y="6119"/>
                </a:lnTo>
                <a:lnTo>
                  <a:pt x="9484" y="4347"/>
                </a:lnTo>
                <a:lnTo>
                  <a:pt x="10800" y="4230"/>
                </a:lnTo>
                <a:lnTo>
                  <a:pt x="21600" y="4230"/>
                </a:lnTo>
                <a:lnTo>
                  <a:pt x="21600" y="3450"/>
                </a:lnTo>
                <a:lnTo>
                  <a:pt x="17215" y="3450"/>
                </a:lnTo>
                <a:lnTo>
                  <a:pt x="15837" y="1941"/>
                </a:lnTo>
                <a:lnTo>
                  <a:pt x="14195" y="863"/>
                </a:lnTo>
                <a:lnTo>
                  <a:pt x="12288" y="216"/>
                </a:lnTo>
                <a:lnTo>
                  <a:pt x="10109" y="0"/>
                </a:lnTo>
                <a:close/>
                <a:moveTo>
                  <a:pt x="21600" y="18109"/>
                </a:moveTo>
                <a:lnTo>
                  <a:pt x="17215" y="18109"/>
                </a:lnTo>
                <a:lnTo>
                  <a:pt x="17215" y="21066"/>
                </a:lnTo>
                <a:lnTo>
                  <a:pt x="21600" y="21066"/>
                </a:lnTo>
                <a:lnTo>
                  <a:pt x="21600" y="18109"/>
                </a:lnTo>
                <a:close/>
                <a:moveTo>
                  <a:pt x="21600" y="4230"/>
                </a:moveTo>
                <a:lnTo>
                  <a:pt x="10800" y="4230"/>
                </a:lnTo>
                <a:lnTo>
                  <a:pt x="12116" y="4347"/>
                </a:lnTo>
                <a:lnTo>
                  <a:pt x="13322" y="4698"/>
                </a:lnTo>
                <a:lnTo>
                  <a:pt x="16187" y="7104"/>
                </a:lnTo>
                <a:lnTo>
                  <a:pt x="17215" y="10800"/>
                </a:lnTo>
                <a:lnTo>
                  <a:pt x="17101" y="12156"/>
                </a:lnTo>
                <a:lnTo>
                  <a:pt x="15388" y="15523"/>
                </a:lnTo>
                <a:lnTo>
                  <a:pt x="12116" y="17255"/>
                </a:lnTo>
                <a:lnTo>
                  <a:pt x="10800" y="17371"/>
                </a:lnTo>
                <a:lnTo>
                  <a:pt x="21600" y="17371"/>
                </a:lnTo>
                <a:lnTo>
                  <a:pt x="21600" y="4230"/>
                </a:lnTo>
                <a:close/>
                <a:moveTo>
                  <a:pt x="21600" y="534"/>
                </a:moveTo>
                <a:lnTo>
                  <a:pt x="17215" y="534"/>
                </a:lnTo>
                <a:lnTo>
                  <a:pt x="17215" y="3450"/>
                </a:lnTo>
                <a:lnTo>
                  <a:pt x="21600" y="3450"/>
                </a:lnTo>
                <a:lnTo>
                  <a:pt x="21600" y="53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37" name="Shape 537"/>
          <p:cNvSpPr/>
          <p:nvPr/>
        </p:nvSpPr>
        <p:spPr>
          <a:xfrm>
            <a:off x="944640" y="6409799"/>
            <a:ext cx="280666" cy="279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6638" y="775"/>
                </a:lnTo>
                <a:lnTo>
                  <a:pt x="3150" y="3121"/>
                </a:lnTo>
                <a:lnTo>
                  <a:pt x="793" y="6606"/>
                </a:lnTo>
                <a:lnTo>
                  <a:pt x="0" y="10799"/>
                </a:lnTo>
                <a:lnTo>
                  <a:pt x="199" y="12987"/>
                </a:lnTo>
                <a:lnTo>
                  <a:pt x="1778" y="16823"/>
                </a:lnTo>
                <a:lnTo>
                  <a:pt x="4806" y="19850"/>
                </a:lnTo>
                <a:lnTo>
                  <a:pt x="8639" y="21407"/>
                </a:lnTo>
                <a:lnTo>
                  <a:pt x="10800" y="21600"/>
                </a:lnTo>
                <a:lnTo>
                  <a:pt x="12962" y="21407"/>
                </a:lnTo>
                <a:lnTo>
                  <a:pt x="14963" y="20825"/>
                </a:lnTo>
                <a:lnTo>
                  <a:pt x="16794" y="19850"/>
                </a:lnTo>
                <a:lnTo>
                  <a:pt x="18450" y="18479"/>
                </a:lnTo>
                <a:lnTo>
                  <a:pt x="19369" y="17370"/>
                </a:lnTo>
                <a:lnTo>
                  <a:pt x="10800" y="17370"/>
                </a:lnTo>
                <a:lnTo>
                  <a:pt x="8248" y="16865"/>
                </a:lnTo>
                <a:lnTo>
                  <a:pt x="6227" y="15476"/>
                </a:lnTo>
                <a:lnTo>
                  <a:pt x="4897" y="13391"/>
                </a:lnTo>
                <a:lnTo>
                  <a:pt x="4418" y="10799"/>
                </a:lnTo>
                <a:lnTo>
                  <a:pt x="4897" y="8209"/>
                </a:lnTo>
                <a:lnTo>
                  <a:pt x="6227" y="6124"/>
                </a:lnTo>
                <a:lnTo>
                  <a:pt x="8249" y="4735"/>
                </a:lnTo>
                <a:lnTo>
                  <a:pt x="10800" y="4230"/>
                </a:lnTo>
                <a:lnTo>
                  <a:pt x="19369" y="4230"/>
                </a:lnTo>
                <a:lnTo>
                  <a:pt x="18450" y="3121"/>
                </a:lnTo>
                <a:lnTo>
                  <a:pt x="16794" y="1750"/>
                </a:lnTo>
                <a:lnTo>
                  <a:pt x="14963" y="775"/>
                </a:lnTo>
                <a:lnTo>
                  <a:pt x="12962" y="193"/>
                </a:lnTo>
                <a:lnTo>
                  <a:pt x="10800" y="0"/>
                </a:lnTo>
                <a:close/>
                <a:moveTo>
                  <a:pt x="19369" y="4230"/>
                </a:moveTo>
                <a:lnTo>
                  <a:pt x="10800" y="4230"/>
                </a:lnTo>
                <a:lnTo>
                  <a:pt x="13352" y="4735"/>
                </a:lnTo>
                <a:lnTo>
                  <a:pt x="15374" y="6124"/>
                </a:lnTo>
                <a:lnTo>
                  <a:pt x="16704" y="8209"/>
                </a:lnTo>
                <a:lnTo>
                  <a:pt x="17183" y="10799"/>
                </a:lnTo>
                <a:lnTo>
                  <a:pt x="16704" y="13391"/>
                </a:lnTo>
                <a:lnTo>
                  <a:pt x="15374" y="15476"/>
                </a:lnTo>
                <a:lnTo>
                  <a:pt x="13352" y="16865"/>
                </a:lnTo>
                <a:lnTo>
                  <a:pt x="10800" y="17370"/>
                </a:lnTo>
                <a:lnTo>
                  <a:pt x="19369" y="17370"/>
                </a:lnTo>
                <a:lnTo>
                  <a:pt x="19822" y="16823"/>
                </a:lnTo>
                <a:lnTo>
                  <a:pt x="20808" y="14994"/>
                </a:lnTo>
                <a:lnTo>
                  <a:pt x="21401" y="12987"/>
                </a:lnTo>
                <a:lnTo>
                  <a:pt x="21600" y="10799"/>
                </a:lnTo>
                <a:lnTo>
                  <a:pt x="21401" y="8613"/>
                </a:lnTo>
                <a:lnTo>
                  <a:pt x="20808" y="6606"/>
                </a:lnTo>
                <a:lnTo>
                  <a:pt x="19822" y="4777"/>
                </a:lnTo>
                <a:lnTo>
                  <a:pt x="19369" y="423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38" name="Shape 538"/>
          <p:cNvSpPr/>
          <p:nvPr/>
        </p:nvSpPr>
        <p:spPr>
          <a:xfrm>
            <a:off x="1265760" y="6410519"/>
            <a:ext cx="135986" cy="271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96" y="498"/>
                </a:moveTo>
                <a:lnTo>
                  <a:pt x="0" y="498"/>
                </a:lnTo>
                <a:lnTo>
                  <a:pt x="0" y="21600"/>
                </a:lnTo>
                <a:lnTo>
                  <a:pt x="9096" y="21600"/>
                </a:lnTo>
                <a:lnTo>
                  <a:pt x="9096" y="10784"/>
                </a:lnTo>
                <a:lnTo>
                  <a:pt x="9758" y="8276"/>
                </a:lnTo>
                <a:lnTo>
                  <a:pt x="11903" y="6296"/>
                </a:lnTo>
                <a:lnTo>
                  <a:pt x="15771" y="5004"/>
                </a:lnTo>
                <a:lnTo>
                  <a:pt x="21600" y="4558"/>
                </a:lnTo>
                <a:lnTo>
                  <a:pt x="21600" y="3494"/>
                </a:lnTo>
                <a:lnTo>
                  <a:pt x="9096" y="3494"/>
                </a:lnTo>
                <a:lnTo>
                  <a:pt x="9096" y="498"/>
                </a:lnTo>
                <a:close/>
                <a:moveTo>
                  <a:pt x="21600" y="0"/>
                </a:moveTo>
                <a:lnTo>
                  <a:pt x="17831" y="359"/>
                </a:lnTo>
                <a:lnTo>
                  <a:pt x="14494" y="1060"/>
                </a:lnTo>
                <a:lnTo>
                  <a:pt x="11584" y="2106"/>
                </a:lnTo>
                <a:lnTo>
                  <a:pt x="9096" y="3494"/>
                </a:lnTo>
                <a:lnTo>
                  <a:pt x="21600" y="349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39" name="Shape 539"/>
          <p:cNvSpPr/>
          <p:nvPr/>
        </p:nvSpPr>
        <p:spPr>
          <a:xfrm>
            <a:off x="659160" y="6409799"/>
            <a:ext cx="259711" cy="279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3" y="0"/>
                </a:moveTo>
                <a:lnTo>
                  <a:pt x="7174" y="775"/>
                </a:lnTo>
                <a:lnTo>
                  <a:pt x="3406" y="3121"/>
                </a:lnTo>
                <a:lnTo>
                  <a:pt x="857" y="6606"/>
                </a:lnTo>
                <a:lnTo>
                  <a:pt x="0" y="10800"/>
                </a:lnTo>
                <a:lnTo>
                  <a:pt x="215" y="12987"/>
                </a:lnTo>
                <a:lnTo>
                  <a:pt x="1922" y="16822"/>
                </a:lnTo>
                <a:lnTo>
                  <a:pt x="5195" y="19850"/>
                </a:lnTo>
                <a:lnTo>
                  <a:pt x="9337" y="21407"/>
                </a:lnTo>
                <a:lnTo>
                  <a:pt x="11673" y="21600"/>
                </a:lnTo>
                <a:lnTo>
                  <a:pt x="13960" y="21407"/>
                </a:lnTo>
                <a:lnTo>
                  <a:pt x="17971" y="19850"/>
                </a:lnTo>
                <a:lnTo>
                  <a:pt x="20726" y="17370"/>
                </a:lnTo>
                <a:lnTo>
                  <a:pt x="11673" y="17370"/>
                </a:lnTo>
                <a:lnTo>
                  <a:pt x="8914" y="16864"/>
                </a:lnTo>
                <a:lnTo>
                  <a:pt x="6730" y="15475"/>
                </a:lnTo>
                <a:lnTo>
                  <a:pt x="5293" y="13390"/>
                </a:lnTo>
                <a:lnTo>
                  <a:pt x="4775" y="10800"/>
                </a:lnTo>
                <a:lnTo>
                  <a:pt x="5293" y="8209"/>
                </a:lnTo>
                <a:lnTo>
                  <a:pt x="6730" y="6125"/>
                </a:lnTo>
                <a:lnTo>
                  <a:pt x="8915" y="4735"/>
                </a:lnTo>
                <a:lnTo>
                  <a:pt x="11673" y="4229"/>
                </a:lnTo>
                <a:lnTo>
                  <a:pt x="20726" y="4229"/>
                </a:lnTo>
                <a:lnTo>
                  <a:pt x="20251" y="3679"/>
                </a:lnTo>
                <a:lnTo>
                  <a:pt x="19703" y="3121"/>
                </a:lnTo>
                <a:lnTo>
                  <a:pt x="17971" y="1750"/>
                </a:lnTo>
                <a:lnTo>
                  <a:pt x="16058" y="775"/>
                </a:lnTo>
                <a:lnTo>
                  <a:pt x="13960" y="193"/>
                </a:lnTo>
                <a:lnTo>
                  <a:pt x="11673" y="0"/>
                </a:lnTo>
                <a:close/>
                <a:moveTo>
                  <a:pt x="17712" y="14038"/>
                </a:moveTo>
                <a:lnTo>
                  <a:pt x="15505" y="16306"/>
                </a:lnTo>
                <a:lnTo>
                  <a:pt x="11673" y="17370"/>
                </a:lnTo>
                <a:lnTo>
                  <a:pt x="20726" y="17370"/>
                </a:lnTo>
                <a:lnTo>
                  <a:pt x="20750" y="17342"/>
                </a:lnTo>
                <a:lnTo>
                  <a:pt x="21199" y="16743"/>
                </a:lnTo>
                <a:lnTo>
                  <a:pt x="21600" y="16123"/>
                </a:lnTo>
                <a:lnTo>
                  <a:pt x="17712" y="14038"/>
                </a:lnTo>
                <a:close/>
                <a:moveTo>
                  <a:pt x="20726" y="4229"/>
                </a:moveTo>
                <a:lnTo>
                  <a:pt x="11673" y="4229"/>
                </a:lnTo>
                <a:lnTo>
                  <a:pt x="13064" y="4347"/>
                </a:lnTo>
                <a:lnTo>
                  <a:pt x="14341" y="4701"/>
                </a:lnTo>
                <a:lnTo>
                  <a:pt x="17022" y="6573"/>
                </a:lnTo>
                <a:lnTo>
                  <a:pt x="17712" y="7562"/>
                </a:lnTo>
                <a:lnTo>
                  <a:pt x="21600" y="5477"/>
                </a:lnTo>
                <a:lnTo>
                  <a:pt x="21199" y="4856"/>
                </a:lnTo>
                <a:lnTo>
                  <a:pt x="20750" y="4257"/>
                </a:lnTo>
                <a:lnTo>
                  <a:pt x="20726" y="422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40" name="Shape 540"/>
          <p:cNvSpPr/>
          <p:nvPr/>
        </p:nvSpPr>
        <p:spPr>
          <a:xfrm>
            <a:off x="538053" y="846821"/>
            <a:ext cx="578619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rPr lang="pt-BR" dirty="0"/>
              <a:t>A szív- és érrendszer</a:t>
            </a:r>
          </a:p>
        </p:txBody>
      </p:sp>
      <p:pic>
        <p:nvPicPr>
          <p:cNvPr id="541" name="shutterstock_268297775.jpg"/>
          <p:cNvPicPr>
            <a:picLocks noChangeAspect="1"/>
          </p:cNvPicPr>
          <p:nvPr/>
        </p:nvPicPr>
        <p:blipFill>
          <a:blip r:embed="rId3" cstate="print"/>
          <a:srcRect l="67474" t="14157" r="4516"/>
          <a:stretch>
            <a:fillRect/>
          </a:stretch>
        </p:blipFill>
        <p:spPr>
          <a:xfrm>
            <a:off x="9653719" y="-20302"/>
            <a:ext cx="2537835" cy="7777998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hape 542"/>
          <p:cNvSpPr/>
          <p:nvPr/>
        </p:nvSpPr>
        <p:spPr>
          <a:xfrm>
            <a:off x="533199" y="2538335"/>
            <a:ext cx="658316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cap="all">
                <a:solidFill>
                  <a:srgbClr val="535353"/>
                </a:solidFill>
              </a:defRPr>
            </a:pPr>
            <a:endParaRPr dirty="0"/>
          </a:p>
        </p:txBody>
      </p:sp>
      <p:sp>
        <p:nvSpPr>
          <p:cNvPr id="543" name="Shape 543"/>
          <p:cNvSpPr/>
          <p:nvPr/>
        </p:nvSpPr>
        <p:spPr>
          <a:xfrm>
            <a:off x="8108391" y="2362360"/>
            <a:ext cx="60529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cap="all">
                <a:solidFill>
                  <a:srgbClr val="535353"/>
                </a:solidFill>
              </a:defRPr>
            </a:lvl1pPr>
          </a:lstStyle>
          <a:p>
            <a:r>
              <a:rPr lang="hu-HU" dirty="0"/>
              <a:t>szív</a:t>
            </a:r>
            <a:endParaRPr dirty="0"/>
          </a:p>
        </p:txBody>
      </p:sp>
      <p:sp>
        <p:nvSpPr>
          <p:cNvPr id="544" name="Shape 544"/>
          <p:cNvSpPr/>
          <p:nvPr/>
        </p:nvSpPr>
        <p:spPr>
          <a:xfrm>
            <a:off x="8056400" y="2938385"/>
            <a:ext cx="73353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cap="all">
                <a:solidFill>
                  <a:srgbClr val="535353"/>
                </a:solidFill>
              </a:defRPr>
            </a:lvl1pPr>
          </a:lstStyle>
          <a:p>
            <a:r>
              <a:rPr lang="hu-HU" dirty="0"/>
              <a:t>erek</a:t>
            </a:r>
            <a:endParaRPr dirty="0"/>
          </a:p>
        </p:txBody>
      </p:sp>
      <p:sp>
        <p:nvSpPr>
          <p:cNvPr id="545" name="Shape 545"/>
          <p:cNvSpPr/>
          <p:nvPr/>
        </p:nvSpPr>
        <p:spPr>
          <a:xfrm>
            <a:off x="538054" y="6091921"/>
            <a:ext cx="817563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 cap="all">
                <a:solidFill>
                  <a:srgbClr val="535353"/>
                </a:solidFill>
              </a:defRPr>
            </a:pPr>
            <a:r>
              <a:rPr lang="hu-HU" dirty="0">
                <a:solidFill>
                  <a:srgbClr val="F95444"/>
                </a:solidFill>
              </a:rPr>
              <a:t>A vérkeringés</a:t>
            </a:r>
            <a:r>
              <a:rPr dirty="0"/>
              <a:t> — </a:t>
            </a:r>
            <a:r>
              <a:rPr lang="hu-HU" dirty="0"/>
              <a:t> a vér áramlása egy zárt rendszerben</a:t>
            </a:r>
            <a:endParaRPr dirty="0"/>
          </a:p>
        </p:txBody>
      </p:sp>
      <p:sp>
        <p:nvSpPr>
          <p:cNvPr id="546" name="Shape 546"/>
          <p:cNvSpPr/>
          <p:nvPr/>
        </p:nvSpPr>
        <p:spPr>
          <a:xfrm flipH="1">
            <a:off x="9206904" y="2163324"/>
            <a:ext cx="1832033" cy="354569"/>
          </a:xfrm>
          <a:prstGeom prst="line">
            <a:avLst/>
          </a:prstGeom>
          <a:ln w="25400">
            <a:solidFill>
              <a:srgbClr val="F95444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47" name="Shape 547"/>
          <p:cNvSpPr/>
          <p:nvPr/>
        </p:nvSpPr>
        <p:spPr>
          <a:xfrm>
            <a:off x="11023667" y="2125797"/>
            <a:ext cx="44901" cy="449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548" name="Shape 548"/>
          <p:cNvSpPr/>
          <p:nvPr/>
        </p:nvSpPr>
        <p:spPr>
          <a:xfrm>
            <a:off x="10666514" y="3510927"/>
            <a:ext cx="44901" cy="449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549" name="Shape 549"/>
          <p:cNvSpPr/>
          <p:nvPr/>
        </p:nvSpPr>
        <p:spPr>
          <a:xfrm flipH="1" flipV="1">
            <a:off x="9249697" y="3149621"/>
            <a:ext cx="1426341" cy="380355"/>
          </a:xfrm>
          <a:prstGeom prst="line">
            <a:avLst/>
          </a:prstGeom>
          <a:ln w="25400">
            <a:solidFill>
              <a:srgbClr val="F95444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6E996F-3B41-4DCA-9058-8876CFA9F00B}"/>
              </a:ext>
            </a:extLst>
          </p:cNvPr>
          <p:cNvSpPr/>
          <p:nvPr/>
        </p:nvSpPr>
        <p:spPr>
          <a:xfrm>
            <a:off x="613964" y="2625229"/>
            <a:ext cx="6502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/>
              <a:t>A SZÍV- ÉS ÉRRENDSZER MAGÁBAN FOGLALJA A SZÍVET ÉS AZ EREKET, AMELYEKEN KERESZTÜL A VÉR ELJUT A TEST SZERVEIHEZ ÉS A SZÖVETEKHEZ.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/>
        </p:nvSpPr>
        <p:spPr>
          <a:xfrm>
            <a:off x="538053" y="846821"/>
            <a:ext cx="542712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</a:defRPr>
            </a:pPr>
            <a:r>
              <a:rPr lang="hu-HU" sz="3600" b="1" cap="all" dirty="0"/>
              <a:t>A SZÍV EGY NAP ALATT</a:t>
            </a:r>
          </a:p>
          <a:p>
            <a:pPr>
              <a:defRPr sz="3600" b="1" cap="all">
                <a:solidFill>
                  <a:srgbClr val="FFFFFF"/>
                </a:solidFill>
              </a:defRPr>
            </a:pPr>
            <a:r>
              <a:rPr lang="hu-HU" sz="3600" i="1" cap="all" dirty="0"/>
              <a:t> </a:t>
            </a:r>
            <a:endParaRPr lang="hu-HU" dirty="0"/>
          </a:p>
        </p:txBody>
      </p:sp>
      <p:sp>
        <p:nvSpPr>
          <p:cNvPr id="554" name="Shape 554"/>
          <p:cNvSpPr/>
          <p:nvPr/>
        </p:nvSpPr>
        <p:spPr>
          <a:xfrm>
            <a:off x="503032" y="2179001"/>
            <a:ext cx="4167608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endParaRPr lang="hu-HU" sz="2400" dirty="0"/>
          </a:p>
          <a:p>
            <a:pPr algn="ctr"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hu-HU" sz="2400" dirty="0"/>
              <a:t>kb. 7-10 tonna vért pumpál át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endParaRPr lang="hu-HU" sz="2400" dirty="0"/>
          </a:p>
        </p:txBody>
      </p:sp>
      <p:pic>
        <p:nvPicPr>
          <p:cNvPr id="555" name="cardiopack_heart-01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661" y="2959895"/>
            <a:ext cx="3593478" cy="3264850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Shape 556"/>
          <p:cNvSpPr/>
          <p:nvPr/>
        </p:nvSpPr>
        <p:spPr>
          <a:xfrm>
            <a:off x="9088350" y="2047150"/>
            <a:ext cx="3184669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hu-HU" sz="3600" b="1" dirty="0">
                <a:solidFill>
                  <a:schemeClr val="bg1"/>
                </a:solidFill>
              </a:rPr>
              <a:t>100 000</a:t>
            </a:r>
            <a:r>
              <a:rPr lang="hu-HU" sz="2400" dirty="0">
                <a:solidFill>
                  <a:schemeClr val="bg1"/>
                </a:solidFill>
              </a:rPr>
              <a:t> ALKALOMMAL DOBBAN</a:t>
            </a:r>
          </a:p>
        </p:txBody>
      </p:sp>
      <p:sp>
        <p:nvSpPr>
          <p:cNvPr id="557" name="Shape 557"/>
          <p:cNvSpPr/>
          <p:nvPr/>
        </p:nvSpPr>
        <p:spPr>
          <a:xfrm>
            <a:off x="697002" y="4592320"/>
            <a:ext cx="3865659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ANNYI ENERGIÁT TERMEL, AMENNYI EGY TEHERAUTÓNAK </a:t>
            </a:r>
            <a:r>
              <a:rPr lang="hu-HU" sz="3200" b="1" dirty="0">
                <a:solidFill>
                  <a:schemeClr val="bg1"/>
                </a:solidFill>
              </a:rPr>
              <a:t>32 </a:t>
            </a:r>
            <a:r>
              <a:rPr lang="hu-HU" sz="2400" b="1" dirty="0">
                <a:solidFill>
                  <a:schemeClr val="bg1"/>
                </a:solidFill>
              </a:rPr>
              <a:t>KM MEGTÉTELÉHEZ ELEGENDŐ LENNE</a:t>
            </a:r>
          </a:p>
        </p:txBody>
      </p:sp>
      <p:sp>
        <p:nvSpPr>
          <p:cNvPr id="558" name="Shape 558"/>
          <p:cNvSpPr/>
          <p:nvPr/>
        </p:nvSpPr>
        <p:spPr>
          <a:xfrm>
            <a:off x="8299138" y="4956400"/>
            <a:ext cx="4167609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 lang="hu-HU" sz="2000" dirty="0"/>
              <a:t> VÉRREL LÁTJA EL SZERVEZETÜNK ÖSSZES, MINTEGY </a:t>
            </a:r>
            <a:r>
              <a:rPr lang="hu-HU" sz="3600" dirty="0"/>
              <a:t>75 TRILLIÓ </a:t>
            </a:r>
            <a:r>
              <a:rPr lang="hu-HU" sz="2000" dirty="0"/>
              <a:t>SEJTJÉT</a:t>
            </a:r>
          </a:p>
        </p:txBody>
      </p:sp>
      <p:sp>
        <p:nvSpPr>
          <p:cNvPr id="559" name="Shape 559"/>
          <p:cNvSpPr/>
          <p:nvPr/>
        </p:nvSpPr>
        <p:spPr>
          <a:xfrm flipH="1" flipV="1">
            <a:off x="8442139" y="4592320"/>
            <a:ext cx="3951650" cy="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endParaRPr lang="hu-HU" dirty="0"/>
          </a:p>
        </p:txBody>
      </p:sp>
      <p:sp>
        <p:nvSpPr>
          <p:cNvPr id="560" name="Shape 560"/>
          <p:cNvSpPr/>
          <p:nvPr/>
        </p:nvSpPr>
        <p:spPr>
          <a:xfrm flipH="1" flipV="1">
            <a:off x="611011" y="4592320"/>
            <a:ext cx="3951650" cy="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endParaRPr lang="hu-HU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/>
        </p:nvSpPr>
        <p:spPr>
          <a:xfrm>
            <a:off x="538054" y="846822"/>
            <a:ext cx="1171321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rPr lang="hu-HU" dirty="0"/>
              <a:t>A SZÍVMŰKÖDÉST KÁROSAN BEFOLYÁSOLÓ TÉNYEZŐK:</a:t>
            </a:r>
          </a:p>
        </p:txBody>
      </p:sp>
      <p:sp>
        <p:nvSpPr>
          <p:cNvPr id="565" name="Shape 565"/>
          <p:cNvSpPr/>
          <p:nvPr/>
        </p:nvSpPr>
        <p:spPr>
          <a:xfrm>
            <a:off x="8488756" y="2425701"/>
            <a:ext cx="3762509" cy="360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hu-HU" sz="1900" b="1" dirty="0"/>
              <a:t>A stressz és a pszicho-emocionális megterhelés</a:t>
            </a:r>
          </a:p>
          <a:p>
            <a:endParaRPr lang="hu-HU" sz="1900" b="1" dirty="0"/>
          </a:p>
          <a:p>
            <a:r>
              <a:rPr lang="hu-HU" sz="1900" b="1" dirty="0"/>
              <a:t>Cukorbetegség </a:t>
            </a:r>
          </a:p>
          <a:p>
            <a:endParaRPr lang="hu-HU" sz="1900" b="1" dirty="0"/>
          </a:p>
          <a:p>
            <a:r>
              <a:rPr lang="hu-HU" sz="1900" b="1" dirty="0"/>
              <a:t>Örökletes tényezők</a:t>
            </a:r>
          </a:p>
          <a:p>
            <a:endParaRPr lang="hu-HU" sz="1900" b="1" dirty="0"/>
          </a:p>
          <a:p>
            <a:endParaRPr lang="hu-HU" sz="1900" b="1" dirty="0"/>
          </a:p>
          <a:p>
            <a:r>
              <a:rPr lang="hu-HU" sz="1900" b="1" dirty="0"/>
              <a:t>Egészségtelen környezet</a:t>
            </a:r>
          </a:p>
          <a:p>
            <a:endParaRPr lang="hu-HU" sz="1900" b="1" dirty="0"/>
          </a:p>
          <a:p>
            <a:r>
              <a:rPr lang="hu-HU" sz="1900" b="1" dirty="0"/>
              <a:t>Életkor (a szív megterhelése az évek során növekszik)</a:t>
            </a:r>
          </a:p>
        </p:txBody>
      </p:sp>
      <p:pic>
        <p:nvPicPr>
          <p:cNvPr id="566" name="cardiopack_icon_ECO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7760" y="4713043"/>
            <a:ext cx="437664" cy="437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cardiopack_icon_ECO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2219" y="5357970"/>
            <a:ext cx="349316" cy="489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cardiopack_icon_ECO-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5580" y="3831208"/>
            <a:ext cx="285236" cy="538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cardiopack_icon_ECO-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11515" y="3157831"/>
            <a:ext cx="491153" cy="437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cardiopack_icon_ECO-0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12515" y="4685415"/>
            <a:ext cx="490153" cy="45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cardiopack_icon_ECO-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2001" y="2475753"/>
            <a:ext cx="513365" cy="538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cardiopack_icon_ECO-0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34835" y="5466396"/>
            <a:ext cx="398228" cy="538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cardiopack_icon_ECO-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13610" y="3857239"/>
            <a:ext cx="490240" cy="538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cardiopack_icon_ECO-0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11515" y="2525130"/>
            <a:ext cx="513365" cy="440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cardiopack_icon_ECO-1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05024" y="3228292"/>
            <a:ext cx="538779" cy="359186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Shape 576"/>
          <p:cNvSpPr/>
          <p:nvPr/>
        </p:nvSpPr>
        <p:spPr>
          <a:xfrm>
            <a:off x="2144206" y="2487256"/>
            <a:ext cx="4608286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hu-HU" sz="2000" b="1" dirty="0"/>
              <a:t>Magas vérnyomás</a:t>
            </a:r>
          </a:p>
          <a:p>
            <a:endParaRPr lang="hu-HU" sz="2000" b="1" dirty="0"/>
          </a:p>
          <a:p>
            <a:endParaRPr lang="hu-HU" sz="2000" b="1" dirty="0"/>
          </a:p>
          <a:p>
            <a:r>
              <a:rPr lang="hu-HU" sz="2000" b="1" dirty="0"/>
              <a:t>Dohányzás</a:t>
            </a:r>
          </a:p>
          <a:p>
            <a:endParaRPr lang="hu-HU" sz="2000" b="1" dirty="0"/>
          </a:p>
          <a:p>
            <a:r>
              <a:rPr lang="hu-HU" sz="2000" b="1" dirty="0"/>
              <a:t>Kiegyensúlyozatlan étrend és túlsúly</a:t>
            </a:r>
          </a:p>
          <a:p>
            <a:endParaRPr lang="hu-HU" sz="2000" b="1" dirty="0"/>
          </a:p>
          <a:p>
            <a:r>
              <a:rPr lang="hu-HU" sz="2000" b="1" dirty="0"/>
              <a:t>Mozgásszegény életmód</a:t>
            </a:r>
          </a:p>
          <a:p>
            <a:endParaRPr lang="hu-HU" sz="2000" b="1" dirty="0"/>
          </a:p>
          <a:p>
            <a:r>
              <a:rPr lang="hu-HU" sz="2000" b="1" dirty="0"/>
              <a:t>A vízháztartás felborulása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/>
          <p:nvPr/>
        </p:nvSpPr>
        <p:spPr>
          <a:xfrm>
            <a:off x="5073967" y="-10478"/>
            <a:ext cx="7992270" cy="73361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 lang="hu-HU" dirty="0"/>
          </a:p>
        </p:txBody>
      </p:sp>
      <p:sp>
        <p:nvSpPr>
          <p:cNvPr id="581" name="Shape 581"/>
          <p:cNvSpPr/>
          <p:nvPr/>
        </p:nvSpPr>
        <p:spPr>
          <a:xfrm>
            <a:off x="325982" y="3963401"/>
            <a:ext cx="447883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</a:rPr>
              <a:t>KOCKÁZATI TÉNYEZŐK</a:t>
            </a:r>
          </a:p>
        </p:txBody>
      </p:sp>
      <p:sp>
        <p:nvSpPr>
          <p:cNvPr id="582" name="Shape 582"/>
          <p:cNvSpPr/>
          <p:nvPr/>
        </p:nvSpPr>
        <p:spPr>
          <a:xfrm>
            <a:off x="6502400" y="962769"/>
            <a:ext cx="5686715" cy="170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rPr lang="hu-HU" dirty="0">
                <a:solidFill>
                  <a:schemeClr val="tx1"/>
                </a:solidFill>
              </a:rPr>
              <a:t>A SZÍVIZOM, AZ ARTÉRIA ÉS AZ ÉRFALAK KÁROSODÁSA,</a:t>
            </a:r>
          </a:p>
          <a:p>
            <a:pPr algn="ctr"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rPr lang="hu-HU" dirty="0">
                <a:solidFill>
                  <a:schemeClr val="tx1"/>
                </a:solidFill>
              </a:rPr>
              <a:t>VÉRRÖGÖK KÉPZŐDÉSE  </a:t>
            </a:r>
          </a:p>
          <a:p>
            <a:pPr algn="ctr"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rPr lang="hu-HU" dirty="0">
                <a:solidFill>
                  <a:schemeClr val="tx1"/>
                </a:solidFill>
              </a:rPr>
              <a:t>A VÉRNYOMÁS KÓROS MEGEMELKEDÉSE</a:t>
            </a:r>
          </a:p>
        </p:txBody>
      </p:sp>
      <p:sp>
        <p:nvSpPr>
          <p:cNvPr id="583" name="Shape 583"/>
          <p:cNvSpPr/>
          <p:nvPr/>
        </p:nvSpPr>
        <p:spPr>
          <a:xfrm>
            <a:off x="325981" y="1625032"/>
            <a:ext cx="447883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 b="1" cap="all">
                <a:solidFill>
                  <a:srgbClr val="FFFFFF"/>
                </a:solidFill>
              </a:defRPr>
            </a:pPr>
            <a:r>
              <a:rPr lang="hu-HU" sz="3600" b="1" cap="all" dirty="0"/>
              <a:t>AZ ÁLLANDÓ MEGTERHELÉS</a:t>
            </a:r>
            <a:endParaRPr lang="hu-HU" dirty="0"/>
          </a:p>
        </p:txBody>
      </p:sp>
      <p:sp>
        <p:nvSpPr>
          <p:cNvPr id="584" name="Shape 584"/>
          <p:cNvSpPr/>
          <p:nvPr/>
        </p:nvSpPr>
        <p:spPr>
          <a:xfrm>
            <a:off x="2219473" y="2887650"/>
            <a:ext cx="691854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 cap="all">
                <a:solidFill>
                  <a:srgbClr val="FFFFFF"/>
                </a:solidFill>
              </a:defRPr>
            </a:lvl1pPr>
          </a:lstStyle>
          <a:p>
            <a:r>
              <a:rPr lang="hu-HU" dirty="0"/>
              <a:t>+</a:t>
            </a:r>
          </a:p>
        </p:txBody>
      </p:sp>
      <p:sp>
        <p:nvSpPr>
          <p:cNvPr id="586" name="Shape 586"/>
          <p:cNvSpPr/>
          <p:nvPr/>
        </p:nvSpPr>
        <p:spPr>
          <a:xfrm rot="16200000" flipH="1">
            <a:off x="8865393" y="3117027"/>
            <a:ext cx="824561" cy="767848"/>
          </a:xfrm>
          <a:prstGeom prst="rightArrow">
            <a:avLst>
              <a:gd name="adj1" fmla="val 32000"/>
              <a:gd name="adj2" fmla="val 64000"/>
            </a:avLst>
          </a:prstGeom>
          <a:ln w="25400">
            <a:solidFill>
              <a:srgbClr val="F6554A"/>
            </a:solidFill>
          </a:ln>
        </p:spPr>
        <p:txBody>
          <a:bodyPr lIns="45719" rIns="45719" anchor="ctr"/>
          <a:lstStyle/>
          <a:p>
            <a:endParaRPr lang="hu-HU" dirty="0"/>
          </a:p>
        </p:txBody>
      </p:sp>
      <p:sp>
        <p:nvSpPr>
          <p:cNvPr id="588" name="Shape 588"/>
          <p:cNvSpPr/>
          <p:nvPr/>
        </p:nvSpPr>
        <p:spPr>
          <a:xfrm>
            <a:off x="6731306" y="4664378"/>
            <a:ext cx="542052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AZ ISZKÉMIÁS SZÍVBETEGSÉGEK KOCKÁZATA</a:t>
            </a:r>
          </a:p>
          <a:p>
            <a:pPr algn="ctr"/>
            <a:endParaRPr lang="hu-HU" b="1" dirty="0">
              <a:solidFill>
                <a:schemeClr val="tx1"/>
              </a:solidFill>
            </a:endParaRP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SZÍVINFARKTUS, </a:t>
            </a: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AGYVÉRZÉS</a:t>
            </a:r>
          </a:p>
        </p:txBody>
      </p:sp>
      <p:sp>
        <p:nvSpPr>
          <p:cNvPr id="589" name="Shape 589"/>
          <p:cNvSpPr/>
          <p:nvPr/>
        </p:nvSpPr>
        <p:spPr>
          <a:xfrm>
            <a:off x="5301723" y="2887650"/>
            <a:ext cx="691854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 cap="all">
                <a:solidFill>
                  <a:srgbClr val="F6554A"/>
                </a:solidFill>
              </a:defRPr>
            </a:lvl1pPr>
          </a:lstStyle>
          <a:p>
            <a:r>
              <a:rPr lang="hu-HU" dirty="0"/>
              <a:t>=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/>
        </p:nvSpPr>
        <p:spPr>
          <a:xfrm>
            <a:off x="2545200" y="6310079"/>
            <a:ext cx="282708" cy="37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26" y="19025"/>
                </a:moveTo>
                <a:lnTo>
                  <a:pt x="4385" y="19025"/>
                </a:lnTo>
                <a:lnTo>
                  <a:pt x="5763" y="20156"/>
                </a:lnTo>
                <a:lnTo>
                  <a:pt x="7405" y="20960"/>
                </a:lnTo>
                <a:lnTo>
                  <a:pt x="9313" y="21440"/>
                </a:lnTo>
                <a:lnTo>
                  <a:pt x="11491" y="21600"/>
                </a:lnTo>
                <a:lnTo>
                  <a:pt x="13509" y="21458"/>
                </a:lnTo>
                <a:lnTo>
                  <a:pt x="15368" y="21028"/>
                </a:lnTo>
                <a:lnTo>
                  <a:pt x="17074" y="20309"/>
                </a:lnTo>
                <a:lnTo>
                  <a:pt x="18636" y="19298"/>
                </a:lnTo>
                <a:lnTo>
                  <a:pt x="18926" y="19025"/>
                </a:lnTo>
                <a:close/>
                <a:moveTo>
                  <a:pt x="4385" y="0"/>
                </a:moveTo>
                <a:lnTo>
                  <a:pt x="0" y="0"/>
                </a:lnTo>
                <a:lnTo>
                  <a:pt x="0" y="21206"/>
                </a:lnTo>
                <a:lnTo>
                  <a:pt x="4385" y="21206"/>
                </a:lnTo>
                <a:lnTo>
                  <a:pt x="4385" y="19025"/>
                </a:lnTo>
                <a:lnTo>
                  <a:pt x="18926" y="19025"/>
                </a:lnTo>
                <a:lnTo>
                  <a:pt x="19505" y="18480"/>
                </a:lnTo>
                <a:lnTo>
                  <a:pt x="10800" y="18480"/>
                </a:lnTo>
                <a:lnTo>
                  <a:pt x="9484" y="18394"/>
                </a:lnTo>
                <a:lnTo>
                  <a:pt x="6212" y="17116"/>
                </a:lnTo>
                <a:lnTo>
                  <a:pt x="4499" y="14633"/>
                </a:lnTo>
                <a:lnTo>
                  <a:pt x="4385" y="13632"/>
                </a:lnTo>
                <a:lnTo>
                  <a:pt x="4499" y="12633"/>
                </a:lnTo>
                <a:lnTo>
                  <a:pt x="6212" y="10179"/>
                </a:lnTo>
                <a:lnTo>
                  <a:pt x="9484" y="8871"/>
                </a:lnTo>
                <a:lnTo>
                  <a:pt x="10800" y="8785"/>
                </a:lnTo>
                <a:lnTo>
                  <a:pt x="19508" y="8785"/>
                </a:lnTo>
                <a:lnTo>
                  <a:pt x="18893" y="8209"/>
                </a:lnTo>
                <a:lnTo>
                  <a:pt x="4385" y="8209"/>
                </a:lnTo>
                <a:lnTo>
                  <a:pt x="4385" y="0"/>
                </a:lnTo>
                <a:close/>
                <a:moveTo>
                  <a:pt x="19508" y="8785"/>
                </a:moveTo>
                <a:lnTo>
                  <a:pt x="10800" y="8785"/>
                </a:lnTo>
                <a:lnTo>
                  <a:pt x="12116" y="8871"/>
                </a:lnTo>
                <a:lnTo>
                  <a:pt x="13322" y="9130"/>
                </a:lnTo>
                <a:lnTo>
                  <a:pt x="16187" y="10906"/>
                </a:lnTo>
                <a:lnTo>
                  <a:pt x="17215" y="13632"/>
                </a:lnTo>
                <a:lnTo>
                  <a:pt x="17101" y="14633"/>
                </a:lnTo>
                <a:lnTo>
                  <a:pt x="15388" y="17116"/>
                </a:lnTo>
                <a:lnTo>
                  <a:pt x="12116" y="18394"/>
                </a:lnTo>
                <a:lnTo>
                  <a:pt x="10800" y="18480"/>
                </a:lnTo>
                <a:lnTo>
                  <a:pt x="19505" y="18480"/>
                </a:lnTo>
                <a:lnTo>
                  <a:pt x="19939" y="18071"/>
                </a:lnTo>
                <a:lnTo>
                  <a:pt x="20864" y="16715"/>
                </a:lnTo>
                <a:lnTo>
                  <a:pt x="21417" y="15233"/>
                </a:lnTo>
                <a:lnTo>
                  <a:pt x="21600" y="13632"/>
                </a:lnTo>
                <a:lnTo>
                  <a:pt x="21417" y="12019"/>
                </a:lnTo>
                <a:lnTo>
                  <a:pt x="20864" y="10539"/>
                </a:lnTo>
                <a:lnTo>
                  <a:pt x="19938" y="9189"/>
                </a:lnTo>
                <a:lnTo>
                  <a:pt x="19508" y="8785"/>
                </a:lnTo>
                <a:close/>
                <a:moveTo>
                  <a:pt x="11491" y="5665"/>
                </a:moveTo>
                <a:lnTo>
                  <a:pt x="9313" y="5824"/>
                </a:lnTo>
                <a:lnTo>
                  <a:pt x="7405" y="6301"/>
                </a:lnTo>
                <a:lnTo>
                  <a:pt x="5763" y="7096"/>
                </a:lnTo>
                <a:lnTo>
                  <a:pt x="4385" y="8209"/>
                </a:lnTo>
                <a:lnTo>
                  <a:pt x="18893" y="8209"/>
                </a:lnTo>
                <a:lnTo>
                  <a:pt x="15368" y="6237"/>
                </a:lnTo>
                <a:lnTo>
                  <a:pt x="11491" y="56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lang="hu-HU" dirty="0"/>
          </a:p>
        </p:txBody>
      </p:sp>
      <p:sp>
        <p:nvSpPr>
          <p:cNvPr id="595" name="Shape 595"/>
          <p:cNvSpPr/>
          <p:nvPr/>
        </p:nvSpPr>
        <p:spPr>
          <a:xfrm>
            <a:off x="2173679" y="6310079"/>
            <a:ext cx="1" cy="372361"/>
          </a:xfrm>
          <a:prstGeom prst="line">
            <a:avLst/>
          </a:prstGeom>
          <a:ln w="57600">
            <a:solidFill>
              <a:srgbClr val="FFFFFF"/>
            </a:solidFill>
          </a:ln>
        </p:spPr>
        <p:txBody>
          <a:bodyPr lIns="45719" rIns="45719"/>
          <a:lstStyle/>
          <a:p>
            <a:endParaRPr lang="hu-HU" dirty="0"/>
          </a:p>
        </p:txBody>
      </p:sp>
      <p:sp>
        <p:nvSpPr>
          <p:cNvPr id="596" name="Shape 596"/>
          <p:cNvSpPr/>
          <p:nvPr/>
        </p:nvSpPr>
        <p:spPr>
          <a:xfrm>
            <a:off x="2252520" y="6416640"/>
            <a:ext cx="241896" cy="272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27" y="0"/>
                </a:moveTo>
                <a:lnTo>
                  <a:pt x="0" y="0"/>
                </a:lnTo>
                <a:lnTo>
                  <a:pt x="0" y="13020"/>
                </a:lnTo>
                <a:lnTo>
                  <a:pt x="651" y="16622"/>
                </a:lnTo>
                <a:lnTo>
                  <a:pt x="2543" y="19320"/>
                </a:lnTo>
                <a:lnTo>
                  <a:pt x="5581" y="21013"/>
                </a:lnTo>
                <a:lnTo>
                  <a:pt x="9674" y="21600"/>
                </a:lnTo>
                <a:lnTo>
                  <a:pt x="11689" y="21431"/>
                </a:lnTo>
                <a:lnTo>
                  <a:pt x="13504" y="20906"/>
                </a:lnTo>
                <a:lnTo>
                  <a:pt x="15104" y="19995"/>
                </a:lnTo>
                <a:lnTo>
                  <a:pt x="16473" y="18671"/>
                </a:lnTo>
                <a:lnTo>
                  <a:pt x="21600" y="18671"/>
                </a:lnTo>
                <a:lnTo>
                  <a:pt x="21600" y="17263"/>
                </a:lnTo>
                <a:lnTo>
                  <a:pt x="10800" y="17263"/>
                </a:lnTo>
                <a:lnTo>
                  <a:pt x="8400" y="16919"/>
                </a:lnTo>
                <a:lnTo>
                  <a:pt x="6618" y="15926"/>
                </a:lnTo>
                <a:lnTo>
                  <a:pt x="5509" y="14344"/>
                </a:lnTo>
                <a:lnTo>
                  <a:pt x="5127" y="12232"/>
                </a:lnTo>
                <a:lnTo>
                  <a:pt x="5127" y="0"/>
                </a:lnTo>
                <a:close/>
                <a:moveTo>
                  <a:pt x="21600" y="18671"/>
                </a:moveTo>
                <a:lnTo>
                  <a:pt x="16473" y="18671"/>
                </a:lnTo>
                <a:lnTo>
                  <a:pt x="16473" y="21052"/>
                </a:lnTo>
                <a:lnTo>
                  <a:pt x="21600" y="21052"/>
                </a:lnTo>
                <a:lnTo>
                  <a:pt x="21600" y="18671"/>
                </a:lnTo>
                <a:close/>
                <a:moveTo>
                  <a:pt x="21600" y="0"/>
                </a:moveTo>
                <a:lnTo>
                  <a:pt x="16473" y="0"/>
                </a:lnTo>
                <a:lnTo>
                  <a:pt x="16473" y="12167"/>
                </a:lnTo>
                <a:lnTo>
                  <a:pt x="16054" y="14198"/>
                </a:lnTo>
                <a:lnTo>
                  <a:pt x="14883" y="15813"/>
                </a:lnTo>
                <a:lnTo>
                  <a:pt x="13088" y="16879"/>
                </a:lnTo>
                <a:lnTo>
                  <a:pt x="10800" y="17263"/>
                </a:lnTo>
                <a:lnTo>
                  <a:pt x="21600" y="1726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lang="hu-HU" dirty="0"/>
          </a:p>
        </p:txBody>
      </p:sp>
      <p:sp>
        <p:nvSpPr>
          <p:cNvPr id="597" name="Shape 597"/>
          <p:cNvSpPr/>
          <p:nvPr/>
        </p:nvSpPr>
        <p:spPr>
          <a:xfrm>
            <a:off x="1848240" y="6409799"/>
            <a:ext cx="259710" cy="279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3" y="0"/>
                </a:moveTo>
                <a:lnTo>
                  <a:pt x="7174" y="775"/>
                </a:lnTo>
                <a:lnTo>
                  <a:pt x="3406" y="3121"/>
                </a:lnTo>
                <a:lnTo>
                  <a:pt x="857" y="6606"/>
                </a:lnTo>
                <a:lnTo>
                  <a:pt x="0" y="10800"/>
                </a:lnTo>
                <a:lnTo>
                  <a:pt x="215" y="12987"/>
                </a:lnTo>
                <a:lnTo>
                  <a:pt x="1922" y="16822"/>
                </a:lnTo>
                <a:lnTo>
                  <a:pt x="5195" y="19850"/>
                </a:lnTo>
                <a:lnTo>
                  <a:pt x="9336" y="21407"/>
                </a:lnTo>
                <a:lnTo>
                  <a:pt x="11673" y="21600"/>
                </a:lnTo>
                <a:lnTo>
                  <a:pt x="13960" y="21407"/>
                </a:lnTo>
                <a:lnTo>
                  <a:pt x="17971" y="19850"/>
                </a:lnTo>
                <a:lnTo>
                  <a:pt x="20726" y="17370"/>
                </a:lnTo>
                <a:lnTo>
                  <a:pt x="11673" y="17370"/>
                </a:lnTo>
                <a:lnTo>
                  <a:pt x="8914" y="16864"/>
                </a:lnTo>
                <a:lnTo>
                  <a:pt x="6730" y="15475"/>
                </a:lnTo>
                <a:lnTo>
                  <a:pt x="5293" y="13390"/>
                </a:lnTo>
                <a:lnTo>
                  <a:pt x="4775" y="10800"/>
                </a:lnTo>
                <a:lnTo>
                  <a:pt x="5293" y="8209"/>
                </a:lnTo>
                <a:lnTo>
                  <a:pt x="6730" y="6125"/>
                </a:lnTo>
                <a:lnTo>
                  <a:pt x="8915" y="4735"/>
                </a:lnTo>
                <a:lnTo>
                  <a:pt x="11673" y="4229"/>
                </a:lnTo>
                <a:lnTo>
                  <a:pt x="20726" y="4229"/>
                </a:lnTo>
                <a:lnTo>
                  <a:pt x="20251" y="3679"/>
                </a:lnTo>
                <a:lnTo>
                  <a:pt x="19703" y="3121"/>
                </a:lnTo>
                <a:lnTo>
                  <a:pt x="17971" y="1750"/>
                </a:lnTo>
                <a:lnTo>
                  <a:pt x="16058" y="775"/>
                </a:lnTo>
                <a:lnTo>
                  <a:pt x="13960" y="193"/>
                </a:lnTo>
                <a:lnTo>
                  <a:pt x="11673" y="0"/>
                </a:lnTo>
                <a:close/>
                <a:moveTo>
                  <a:pt x="17712" y="14038"/>
                </a:moveTo>
                <a:lnTo>
                  <a:pt x="15505" y="16306"/>
                </a:lnTo>
                <a:lnTo>
                  <a:pt x="11673" y="17370"/>
                </a:lnTo>
                <a:lnTo>
                  <a:pt x="20726" y="17370"/>
                </a:lnTo>
                <a:lnTo>
                  <a:pt x="20750" y="17342"/>
                </a:lnTo>
                <a:lnTo>
                  <a:pt x="21199" y="16743"/>
                </a:lnTo>
                <a:lnTo>
                  <a:pt x="21600" y="16123"/>
                </a:lnTo>
                <a:lnTo>
                  <a:pt x="17712" y="14038"/>
                </a:lnTo>
                <a:close/>
                <a:moveTo>
                  <a:pt x="20726" y="4229"/>
                </a:moveTo>
                <a:lnTo>
                  <a:pt x="11673" y="4229"/>
                </a:lnTo>
                <a:lnTo>
                  <a:pt x="13064" y="4347"/>
                </a:lnTo>
                <a:lnTo>
                  <a:pt x="14341" y="4701"/>
                </a:lnTo>
                <a:lnTo>
                  <a:pt x="17022" y="6573"/>
                </a:lnTo>
                <a:lnTo>
                  <a:pt x="17712" y="7562"/>
                </a:lnTo>
                <a:lnTo>
                  <a:pt x="21600" y="5477"/>
                </a:lnTo>
                <a:lnTo>
                  <a:pt x="21199" y="4856"/>
                </a:lnTo>
                <a:lnTo>
                  <a:pt x="20750" y="4257"/>
                </a:lnTo>
                <a:lnTo>
                  <a:pt x="20726" y="422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lang="hu-HU" dirty="0"/>
          </a:p>
        </p:txBody>
      </p:sp>
      <p:sp>
        <p:nvSpPr>
          <p:cNvPr id="598" name="Shape 598"/>
          <p:cNvSpPr/>
          <p:nvPr/>
        </p:nvSpPr>
        <p:spPr>
          <a:xfrm>
            <a:off x="1779840" y="6310079"/>
            <a:ext cx="1" cy="372361"/>
          </a:xfrm>
          <a:prstGeom prst="line">
            <a:avLst/>
          </a:prstGeom>
          <a:ln w="57600">
            <a:solidFill>
              <a:srgbClr val="FFFFFF"/>
            </a:solidFill>
          </a:ln>
        </p:spPr>
        <p:txBody>
          <a:bodyPr lIns="45719" rIns="45719"/>
          <a:lstStyle/>
          <a:p>
            <a:endParaRPr lang="hu-HU" dirty="0"/>
          </a:p>
        </p:txBody>
      </p:sp>
      <p:sp>
        <p:nvSpPr>
          <p:cNvPr id="599" name="Shape 599"/>
          <p:cNvSpPr/>
          <p:nvPr/>
        </p:nvSpPr>
        <p:spPr>
          <a:xfrm>
            <a:off x="1417319" y="6409799"/>
            <a:ext cx="282709" cy="279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09" y="0"/>
                </a:moveTo>
                <a:lnTo>
                  <a:pt x="6232" y="775"/>
                </a:lnTo>
                <a:lnTo>
                  <a:pt x="2965" y="3122"/>
                </a:lnTo>
                <a:lnTo>
                  <a:pt x="736" y="6606"/>
                </a:lnTo>
                <a:lnTo>
                  <a:pt x="0" y="10800"/>
                </a:lnTo>
                <a:lnTo>
                  <a:pt x="183" y="12970"/>
                </a:lnTo>
                <a:lnTo>
                  <a:pt x="1662" y="16817"/>
                </a:lnTo>
                <a:lnTo>
                  <a:pt x="4526" y="19850"/>
                </a:lnTo>
                <a:lnTo>
                  <a:pt x="8091" y="21407"/>
                </a:lnTo>
                <a:lnTo>
                  <a:pt x="10109" y="21600"/>
                </a:lnTo>
                <a:lnTo>
                  <a:pt x="12288" y="21384"/>
                </a:lnTo>
                <a:lnTo>
                  <a:pt x="14195" y="20733"/>
                </a:lnTo>
                <a:lnTo>
                  <a:pt x="15837" y="19642"/>
                </a:lnTo>
                <a:lnTo>
                  <a:pt x="17215" y="18109"/>
                </a:lnTo>
                <a:lnTo>
                  <a:pt x="21600" y="18109"/>
                </a:lnTo>
                <a:lnTo>
                  <a:pt x="21600" y="17371"/>
                </a:lnTo>
                <a:lnTo>
                  <a:pt x="10800" y="17371"/>
                </a:lnTo>
                <a:lnTo>
                  <a:pt x="9484" y="17255"/>
                </a:lnTo>
                <a:lnTo>
                  <a:pt x="6212" y="15523"/>
                </a:lnTo>
                <a:lnTo>
                  <a:pt x="4499" y="12156"/>
                </a:lnTo>
                <a:lnTo>
                  <a:pt x="4385" y="10800"/>
                </a:lnTo>
                <a:lnTo>
                  <a:pt x="4499" y="9445"/>
                </a:lnTo>
                <a:lnTo>
                  <a:pt x="6212" y="6119"/>
                </a:lnTo>
                <a:lnTo>
                  <a:pt x="9484" y="4347"/>
                </a:lnTo>
                <a:lnTo>
                  <a:pt x="10800" y="4230"/>
                </a:lnTo>
                <a:lnTo>
                  <a:pt x="21600" y="4230"/>
                </a:lnTo>
                <a:lnTo>
                  <a:pt x="21600" y="3450"/>
                </a:lnTo>
                <a:lnTo>
                  <a:pt x="17215" y="3450"/>
                </a:lnTo>
                <a:lnTo>
                  <a:pt x="15837" y="1941"/>
                </a:lnTo>
                <a:lnTo>
                  <a:pt x="14195" y="863"/>
                </a:lnTo>
                <a:lnTo>
                  <a:pt x="12288" y="216"/>
                </a:lnTo>
                <a:lnTo>
                  <a:pt x="10109" y="0"/>
                </a:lnTo>
                <a:close/>
                <a:moveTo>
                  <a:pt x="21600" y="18109"/>
                </a:moveTo>
                <a:lnTo>
                  <a:pt x="17215" y="18109"/>
                </a:lnTo>
                <a:lnTo>
                  <a:pt x="17215" y="21066"/>
                </a:lnTo>
                <a:lnTo>
                  <a:pt x="21600" y="21066"/>
                </a:lnTo>
                <a:lnTo>
                  <a:pt x="21600" y="18109"/>
                </a:lnTo>
                <a:close/>
                <a:moveTo>
                  <a:pt x="21600" y="4230"/>
                </a:moveTo>
                <a:lnTo>
                  <a:pt x="10800" y="4230"/>
                </a:lnTo>
                <a:lnTo>
                  <a:pt x="12116" y="4347"/>
                </a:lnTo>
                <a:lnTo>
                  <a:pt x="13322" y="4698"/>
                </a:lnTo>
                <a:lnTo>
                  <a:pt x="16187" y="7104"/>
                </a:lnTo>
                <a:lnTo>
                  <a:pt x="17215" y="10800"/>
                </a:lnTo>
                <a:lnTo>
                  <a:pt x="17101" y="12156"/>
                </a:lnTo>
                <a:lnTo>
                  <a:pt x="15388" y="15523"/>
                </a:lnTo>
                <a:lnTo>
                  <a:pt x="12116" y="17255"/>
                </a:lnTo>
                <a:lnTo>
                  <a:pt x="10800" y="17371"/>
                </a:lnTo>
                <a:lnTo>
                  <a:pt x="21600" y="17371"/>
                </a:lnTo>
                <a:lnTo>
                  <a:pt x="21600" y="4230"/>
                </a:lnTo>
                <a:close/>
                <a:moveTo>
                  <a:pt x="21600" y="534"/>
                </a:moveTo>
                <a:lnTo>
                  <a:pt x="17215" y="534"/>
                </a:lnTo>
                <a:lnTo>
                  <a:pt x="17215" y="3450"/>
                </a:lnTo>
                <a:lnTo>
                  <a:pt x="21600" y="3450"/>
                </a:lnTo>
                <a:lnTo>
                  <a:pt x="21600" y="53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lang="hu-HU" dirty="0"/>
          </a:p>
        </p:txBody>
      </p:sp>
      <p:sp>
        <p:nvSpPr>
          <p:cNvPr id="600" name="Shape 600"/>
          <p:cNvSpPr/>
          <p:nvPr/>
        </p:nvSpPr>
        <p:spPr>
          <a:xfrm>
            <a:off x="944640" y="6409799"/>
            <a:ext cx="280666" cy="279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6638" y="775"/>
                </a:lnTo>
                <a:lnTo>
                  <a:pt x="3150" y="3121"/>
                </a:lnTo>
                <a:lnTo>
                  <a:pt x="793" y="6606"/>
                </a:lnTo>
                <a:lnTo>
                  <a:pt x="0" y="10799"/>
                </a:lnTo>
                <a:lnTo>
                  <a:pt x="199" y="12987"/>
                </a:lnTo>
                <a:lnTo>
                  <a:pt x="1778" y="16823"/>
                </a:lnTo>
                <a:lnTo>
                  <a:pt x="4806" y="19850"/>
                </a:lnTo>
                <a:lnTo>
                  <a:pt x="8639" y="21407"/>
                </a:lnTo>
                <a:lnTo>
                  <a:pt x="10800" y="21600"/>
                </a:lnTo>
                <a:lnTo>
                  <a:pt x="12962" y="21407"/>
                </a:lnTo>
                <a:lnTo>
                  <a:pt x="14963" y="20825"/>
                </a:lnTo>
                <a:lnTo>
                  <a:pt x="16794" y="19850"/>
                </a:lnTo>
                <a:lnTo>
                  <a:pt x="18450" y="18479"/>
                </a:lnTo>
                <a:lnTo>
                  <a:pt x="19369" y="17370"/>
                </a:lnTo>
                <a:lnTo>
                  <a:pt x="10800" y="17370"/>
                </a:lnTo>
                <a:lnTo>
                  <a:pt x="8248" y="16865"/>
                </a:lnTo>
                <a:lnTo>
                  <a:pt x="6227" y="15476"/>
                </a:lnTo>
                <a:lnTo>
                  <a:pt x="4897" y="13391"/>
                </a:lnTo>
                <a:lnTo>
                  <a:pt x="4418" y="10799"/>
                </a:lnTo>
                <a:lnTo>
                  <a:pt x="4897" y="8209"/>
                </a:lnTo>
                <a:lnTo>
                  <a:pt x="6227" y="6124"/>
                </a:lnTo>
                <a:lnTo>
                  <a:pt x="8249" y="4735"/>
                </a:lnTo>
                <a:lnTo>
                  <a:pt x="10800" y="4230"/>
                </a:lnTo>
                <a:lnTo>
                  <a:pt x="19369" y="4230"/>
                </a:lnTo>
                <a:lnTo>
                  <a:pt x="18450" y="3121"/>
                </a:lnTo>
                <a:lnTo>
                  <a:pt x="16794" y="1750"/>
                </a:lnTo>
                <a:lnTo>
                  <a:pt x="14963" y="775"/>
                </a:lnTo>
                <a:lnTo>
                  <a:pt x="12962" y="193"/>
                </a:lnTo>
                <a:lnTo>
                  <a:pt x="10800" y="0"/>
                </a:lnTo>
                <a:close/>
                <a:moveTo>
                  <a:pt x="19369" y="4230"/>
                </a:moveTo>
                <a:lnTo>
                  <a:pt x="10800" y="4230"/>
                </a:lnTo>
                <a:lnTo>
                  <a:pt x="13352" y="4735"/>
                </a:lnTo>
                <a:lnTo>
                  <a:pt x="15374" y="6124"/>
                </a:lnTo>
                <a:lnTo>
                  <a:pt x="16704" y="8209"/>
                </a:lnTo>
                <a:lnTo>
                  <a:pt x="17183" y="10799"/>
                </a:lnTo>
                <a:lnTo>
                  <a:pt x="16704" y="13391"/>
                </a:lnTo>
                <a:lnTo>
                  <a:pt x="15374" y="15476"/>
                </a:lnTo>
                <a:lnTo>
                  <a:pt x="13352" y="16865"/>
                </a:lnTo>
                <a:lnTo>
                  <a:pt x="10800" y="17370"/>
                </a:lnTo>
                <a:lnTo>
                  <a:pt x="19369" y="17370"/>
                </a:lnTo>
                <a:lnTo>
                  <a:pt x="19822" y="16823"/>
                </a:lnTo>
                <a:lnTo>
                  <a:pt x="20808" y="14994"/>
                </a:lnTo>
                <a:lnTo>
                  <a:pt x="21401" y="12987"/>
                </a:lnTo>
                <a:lnTo>
                  <a:pt x="21600" y="10799"/>
                </a:lnTo>
                <a:lnTo>
                  <a:pt x="21401" y="8613"/>
                </a:lnTo>
                <a:lnTo>
                  <a:pt x="20808" y="6606"/>
                </a:lnTo>
                <a:lnTo>
                  <a:pt x="19822" y="4777"/>
                </a:lnTo>
                <a:lnTo>
                  <a:pt x="19369" y="423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lang="hu-HU" dirty="0"/>
          </a:p>
        </p:txBody>
      </p:sp>
      <p:sp>
        <p:nvSpPr>
          <p:cNvPr id="601" name="Shape 601"/>
          <p:cNvSpPr/>
          <p:nvPr/>
        </p:nvSpPr>
        <p:spPr>
          <a:xfrm>
            <a:off x="1265760" y="6410519"/>
            <a:ext cx="135986" cy="271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96" y="498"/>
                </a:moveTo>
                <a:lnTo>
                  <a:pt x="0" y="498"/>
                </a:lnTo>
                <a:lnTo>
                  <a:pt x="0" y="21600"/>
                </a:lnTo>
                <a:lnTo>
                  <a:pt x="9096" y="21600"/>
                </a:lnTo>
                <a:lnTo>
                  <a:pt x="9096" y="10784"/>
                </a:lnTo>
                <a:lnTo>
                  <a:pt x="9758" y="8276"/>
                </a:lnTo>
                <a:lnTo>
                  <a:pt x="11903" y="6296"/>
                </a:lnTo>
                <a:lnTo>
                  <a:pt x="15771" y="5004"/>
                </a:lnTo>
                <a:lnTo>
                  <a:pt x="21600" y="4558"/>
                </a:lnTo>
                <a:lnTo>
                  <a:pt x="21600" y="3494"/>
                </a:lnTo>
                <a:lnTo>
                  <a:pt x="9096" y="3494"/>
                </a:lnTo>
                <a:lnTo>
                  <a:pt x="9096" y="498"/>
                </a:lnTo>
                <a:close/>
                <a:moveTo>
                  <a:pt x="21600" y="0"/>
                </a:moveTo>
                <a:lnTo>
                  <a:pt x="17831" y="359"/>
                </a:lnTo>
                <a:lnTo>
                  <a:pt x="14494" y="1060"/>
                </a:lnTo>
                <a:lnTo>
                  <a:pt x="11584" y="2106"/>
                </a:lnTo>
                <a:lnTo>
                  <a:pt x="9096" y="3494"/>
                </a:lnTo>
                <a:lnTo>
                  <a:pt x="21600" y="3494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lang="hu-HU" dirty="0"/>
          </a:p>
        </p:txBody>
      </p:sp>
      <p:sp>
        <p:nvSpPr>
          <p:cNvPr id="602" name="Shape 602"/>
          <p:cNvSpPr/>
          <p:nvPr/>
        </p:nvSpPr>
        <p:spPr>
          <a:xfrm>
            <a:off x="659160" y="6409799"/>
            <a:ext cx="259711" cy="279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3" y="0"/>
                </a:moveTo>
                <a:lnTo>
                  <a:pt x="7174" y="775"/>
                </a:lnTo>
                <a:lnTo>
                  <a:pt x="3406" y="3121"/>
                </a:lnTo>
                <a:lnTo>
                  <a:pt x="857" y="6606"/>
                </a:lnTo>
                <a:lnTo>
                  <a:pt x="0" y="10800"/>
                </a:lnTo>
                <a:lnTo>
                  <a:pt x="215" y="12987"/>
                </a:lnTo>
                <a:lnTo>
                  <a:pt x="1922" y="16822"/>
                </a:lnTo>
                <a:lnTo>
                  <a:pt x="5195" y="19850"/>
                </a:lnTo>
                <a:lnTo>
                  <a:pt x="9337" y="21407"/>
                </a:lnTo>
                <a:lnTo>
                  <a:pt x="11673" y="21600"/>
                </a:lnTo>
                <a:lnTo>
                  <a:pt x="13960" y="21407"/>
                </a:lnTo>
                <a:lnTo>
                  <a:pt x="17971" y="19850"/>
                </a:lnTo>
                <a:lnTo>
                  <a:pt x="20726" y="17370"/>
                </a:lnTo>
                <a:lnTo>
                  <a:pt x="11673" y="17370"/>
                </a:lnTo>
                <a:lnTo>
                  <a:pt x="8914" y="16864"/>
                </a:lnTo>
                <a:lnTo>
                  <a:pt x="6730" y="15475"/>
                </a:lnTo>
                <a:lnTo>
                  <a:pt x="5293" y="13390"/>
                </a:lnTo>
                <a:lnTo>
                  <a:pt x="4775" y="10800"/>
                </a:lnTo>
                <a:lnTo>
                  <a:pt x="5293" y="8209"/>
                </a:lnTo>
                <a:lnTo>
                  <a:pt x="6730" y="6125"/>
                </a:lnTo>
                <a:lnTo>
                  <a:pt x="8915" y="4735"/>
                </a:lnTo>
                <a:lnTo>
                  <a:pt x="11673" y="4229"/>
                </a:lnTo>
                <a:lnTo>
                  <a:pt x="20726" y="4229"/>
                </a:lnTo>
                <a:lnTo>
                  <a:pt x="20251" y="3679"/>
                </a:lnTo>
                <a:lnTo>
                  <a:pt x="19703" y="3121"/>
                </a:lnTo>
                <a:lnTo>
                  <a:pt x="17971" y="1750"/>
                </a:lnTo>
                <a:lnTo>
                  <a:pt x="16058" y="775"/>
                </a:lnTo>
                <a:lnTo>
                  <a:pt x="13960" y="193"/>
                </a:lnTo>
                <a:lnTo>
                  <a:pt x="11673" y="0"/>
                </a:lnTo>
                <a:close/>
                <a:moveTo>
                  <a:pt x="17712" y="14038"/>
                </a:moveTo>
                <a:lnTo>
                  <a:pt x="15505" y="16306"/>
                </a:lnTo>
                <a:lnTo>
                  <a:pt x="11673" y="17370"/>
                </a:lnTo>
                <a:lnTo>
                  <a:pt x="20726" y="17370"/>
                </a:lnTo>
                <a:lnTo>
                  <a:pt x="20750" y="17342"/>
                </a:lnTo>
                <a:lnTo>
                  <a:pt x="21199" y="16743"/>
                </a:lnTo>
                <a:lnTo>
                  <a:pt x="21600" y="16123"/>
                </a:lnTo>
                <a:lnTo>
                  <a:pt x="17712" y="14038"/>
                </a:lnTo>
                <a:close/>
                <a:moveTo>
                  <a:pt x="20726" y="4229"/>
                </a:moveTo>
                <a:lnTo>
                  <a:pt x="11673" y="4229"/>
                </a:lnTo>
                <a:lnTo>
                  <a:pt x="13064" y="4347"/>
                </a:lnTo>
                <a:lnTo>
                  <a:pt x="14341" y="4701"/>
                </a:lnTo>
                <a:lnTo>
                  <a:pt x="17022" y="6573"/>
                </a:lnTo>
                <a:lnTo>
                  <a:pt x="17712" y="7562"/>
                </a:lnTo>
                <a:lnTo>
                  <a:pt x="21600" y="5477"/>
                </a:lnTo>
                <a:lnTo>
                  <a:pt x="21199" y="4856"/>
                </a:lnTo>
                <a:lnTo>
                  <a:pt x="20750" y="4257"/>
                </a:lnTo>
                <a:lnTo>
                  <a:pt x="20726" y="422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lang="hu-HU" dirty="0"/>
          </a:p>
        </p:txBody>
      </p:sp>
      <p:sp>
        <p:nvSpPr>
          <p:cNvPr id="603" name="Shape 603"/>
          <p:cNvSpPr/>
          <p:nvPr/>
        </p:nvSpPr>
        <p:spPr>
          <a:xfrm>
            <a:off x="1813937" y="472113"/>
            <a:ext cx="9376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 cap="all">
                <a:solidFill>
                  <a:srgbClr val="FC533D"/>
                </a:solidFill>
              </a:defRPr>
            </a:lvl1pPr>
          </a:lstStyle>
          <a:p>
            <a:r>
              <a:rPr lang="hu-HU" dirty="0"/>
              <a:t>A SZÍVNEK TÖRŐDÉSRE VAN SZÜKSÉGE</a:t>
            </a:r>
          </a:p>
        </p:txBody>
      </p:sp>
      <p:sp>
        <p:nvSpPr>
          <p:cNvPr id="604" name="Shape 604"/>
          <p:cNvSpPr/>
          <p:nvPr/>
        </p:nvSpPr>
        <p:spPr>
          <a:xfrm>
            <a:off x="1994917" y="1164587"/>
            <a:ext cx="72224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r>
              <a:rPr lang="hu-HU" dirty="0"/>
              <a:t>A szív- és érrendszeri betegségek a legfőbb halálozási ok a világon</a:t>
            </a:r>
          </a:p>
        </p:txBody>
      </p:sp>
      <p:sp>
        <p:nvSpPr>
          <p:cNvPr id="605" name="Shape 605"/>
          <p:cNvSpPr/>
          <p:nvPr/>
        </p:nvSpPr>
        <p:spPr>
          <a:xfrm>
            <a:off x="9606106" y="6552966"/>
            <a:ext cx="24647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r>
              <a:rPr lang="hu-HU" dirty="0"/>
              <a:t>A WHO adatai alapján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CA7A854-43B2-452E-902E-A6C4DA83D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59" y="1505438"/>
            <a:ext cx="8886318" cy="499082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/>
        </p:nvSpPr>
        <p:spPr>
          <a:xfrm>
            <a:off x="427865" y="629767"/>
            <a:ext cx="1122045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</a:defRPr>
            </a:pPr>
            <a:r>
              <a:rPr lang="hu-HU" dirty="0"/>
              <a:t> A SZÍV- ÉS ÉRRENDSZER MEGFELELŐ MŰKÖDÉSÉHEZ AZ ALÁBBIAKRA VAN SZÜKSÉG:</a:t>
            </a:r>
          </a:p>
        </p:txBody>
      </p:sp>
      <p:sp>
        <p:nvSpPr>
          <p:cNvPr id="610" name="Shape 610"/>
          <p:cNvSpPr/>
          <p:nvPr/>
        </p:nvSpPr>
        <p:spPr>
          <a:xfrm>
            <a:off x="8286750" y="5768837"/>
            <a:ext cx="307109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 lang="hu-HU" dirty="0"/>
              <a:t>A szervezet ellátása a szívNek FONTOS tápanyagokkal</a:t>
            </a:r>
          </a:p>
        </p:txBody>
      </p:sp>
      <p:pic>
        <p:nvPicPr>
          <p:cNvPr id="611" name="cardiopack_heart-01-01.png"/>
          <p:cNvPicPr>
            <a:picLocks noChangeAspect="1"/>
          </p:cNvPicPr>
          <p:nvPr/>
        </p:nvPicPr>
        <p:blipFill>
          <a:blip r:embed="rId3" cstate="print">
            <a:alphaModFix amt="19633"/>
          </a:blip>
          <a:stretch>
            <a:fillRect/>
          </a:stretch>
        </p:blipFill>
        <p:spPr>
          <a:xfrm>
            <a:off x="9230748" y="-585344"/>
            <a:ext cx="3995991" cy="3630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cardiopack_icon_health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0539" y="2585752"/>
            <a:ext cx="809143" cy="809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cardiopack_icon_health-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9737" y="2854122"/>
            <a:ext cx="825326" cy="809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cardiopack_icon_health-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19665" y="2854122"/>
            <a:ext cx="754153" cy="809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cardiopack_icon_health-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1685" y="4710614"/>
            <a:ext cx="733522" cy="809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cardiopack_icon_health-0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09337" y="4580560"/>
            <a:ext cx="657902" cy="809142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Shape 617"/>
          <p:cNvSpPr/>
          <p:nvPr/>
        </p:nvSpPr>
        <p:spPr>
          <a:xfrm>
            <a:off x="824742" y="3550386"/>
            <a:ext cx="229552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 lang="hu-HU" dirty="0"/>
              <a:t>ÜGYELNI A VÍZHÁZTARTÁSRA ÉS A MEGFELELŐ TÁPLÁLKOZÁSRA</a:t>
            </a:r>
          </a:p>
        </p:txBody>
      </p:sp>
      <p:sp>
        <p:nvSpPr>
          <p:cNvPr id="618" name="Shape 618"/>
          <p:cNvSpPr/>
          <p:nvPr/>
        </p:nvSpPr>
        <p:spPr>
          <a:xfrm>
            <a:off x="4885295" y="3752581"/>
            <a:ext cx="32342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 lang="hu-HU" dirty="0"/>
              <a:t>Sok mozgás, sportolás</a:t>
            </a:r>
          </a:p>
        </p:txBody>
      </p:sp>
      <p:sp>
        <p:nvSpPr>
          <p:cNvPr id="619" name="Shape 619"/>
          <p:cNvSpPr/>
          <p:nvPr/>
        </p:nvSpPr>
        <p:spPr>
          <a:xfrm>
            <a:off x="8867239" y="3798747"/>
            <a:ext cx="325900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 lang="hu-HU" dirty="0"/>
              <a:t>Mellőzni a káros szenvedélyeket </a:t>
            </a:r>
          </a:p>
        </p:txBody>
      </p:sp>
      <p:sp>
        <p:nvSpPr>
          <p:cNvPr id="620" name="Shape 620"/>
          <p:cNvSpPr/>
          <p:nvPr/>
        </p:nvSpPr>
        <p:spPr>
          <a:xfrm>
            <a:off x="2257424" y="5768837"/>
            <a:ext cx="262787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rPr lang="hu-HU" dirty="0"/>
              <a:t>A stressz és az érzelmi megterhelés csökkentése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/>
        </p:nvSpPr>
        <p:spPr>
          <a:xfrm>
            <a:off x="538053" y="846821"/>
            <a:ext cx="904409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 b="1" cap="all">
                <a:solidFill>
                  <a:srgbClr val="FC533D"/>
                </a:solidFill>
              </a:defRPr>
            </a:pPr>
            <a:r>
              <a:rPr lang="hu-HU" dirty="0"/>
              <a:t>A SZÍV EGÉSZSÉGÉHEZ SZÜKSÉGES Összetevők:</a:t>
            </a:r>
          </a:p>
        </p:txBody>
      </p:sp>
      <p:sp>
        <p:nvSpPr>
          <p:cNvPr id="625" name="Shape 625"/>
          <p:cNvSpPr/>
          <p:nvPr/>
        </p:nvSpPr>
        <p:spPr>
          <a:xfrm>
            <a:off x="9048020" y="4801377"/>
            <a:ext cx="333154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 cap="all">
                <a:solidFill>
                  <a:srgbClr val="535353"/>
                </a:solidFill>
              </a:defRPr>
            </a:pPr>
            <a:r>
              <a:rPr lang="hu-HU" sz="3600" dirty="0">
                <a:solidFill>
                  <a:srgbClr val="F95444"/>
                </a:solidFill>
              </a:rPr>
              <a:t>MAGNÉZIUM</a:t>
            </a:r>
            <a:endParaRPr lang="hu-HU" dirty="0"/>
          </a:p>
          <a:p>
            <a:pPr>
              <a:defRPr b="1">
                <a:solidFill>
                  <a:srgbClr val="535353"/>
                </a:solidFill>
              </a:defRPr>
            </a:pPr>
            <a:r>
              <a:rPr lang="hu-HU" dirty="0"/>
              <a:t>A szívkatasztrófák kockázatának csökkentésére</a:t>
            </a:r>
          </a:p>
        </p:txBody>
      </p:sp>
      <p:pic>
        <p:nvPicPr>
          <p:cNvPr id="626" name="cardiopack_icon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5766" y="5082363"/>
            <a:ext cx="866683" cy="1150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cardiopack_icon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9480" y="3086915"/>
            <a:ext cx="1389889" cy="674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cardiopack_icon-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7746" y="5003922"/>
            <a:ext cx="993357" cy="1301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cardiopack_icon-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5421" y="2996398"/>
            <a:ext cx="1307372" cy="941083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Shape 630"/>
          <p:cNvSpPr/>
          <p:nvPr/>
        </p:nvSpPr>
        <p:spPr>
          <a:xfrm>
            <a:off x="2719768" y="2758209"/>
            <a:ext cx="3797268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 b="1" cap="all">
                <a:solidFill>
                  <a:srgbClr val="535353"/>
                </a:solidFill>
              </a:defRPr>
            </a:pPr>
            <a:r>
              <a:rPr lang="hu-HU" dirty="0">
                <a:solidFill>
                  <a:srgbClr val="F95444"/>
                </a:solidFill>
              </a:rPr>
              <a:t>kálium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rPr lang="hu-HU" dirty="0"/>
              <a:t>A folyadék és ásványi só egyensúlyának fenntartásához, a szív munkaképességének megőrzéséhez</a:t>
            </a:r>
          </a:p>
        </p:txBody>
      </p:sp>
      <p:sp>
        <p:nvSpPr>
          <p:cNvPr id="631" name="Shape 631"/>
          <p:cNvSpPr/>
          <p:nvPr/>
        </p:nvSpPr>
        <p:spPr>
          <a:xfrm>
            <a:off x="2802687" y="5082363"/>
            <a:ext cx="424731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 cap="all">
                <a:solidFill>
                  <a:srgbClr val="F6554A"/>
                </a:solidFill>
              </a:defRPr>
            </a:pPr>
            <a:r>
              <a:rPr lang="hu-HU" dirty="0"/>
              <a:t>Q10-KOENZIM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rPr lang="hu-HU" dirty="0"/>
              <a:t>A magas energiaszint fenntartásához</a:t>
            </a:r>
          </a:p>
        </p:txBody>
      </p:sp>
      <p:sp>
        <p:nvSpPr>
          <p:cNvPr id="632" name="Shape 632"/>
          <p:cNvSpPr/>
          <p:nvPr/>
        </p:nvSpPr>
        <p:spPr>
          <a:xfrm>
            <a:off x="9403191" y="2758209"/>
            <a:ext cx="274690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 b="1" cap="all">
                <a:solidFill>
                  <a:srgbClr val="F6554A"/>
                </a:solidFill>
              </a:defRPr>
            </a:pPr>
            <a:r>
              <a:rPr lang="hu-HU" dirty="0"/>
              <a:t>TAURIN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rPr lang="hu-HU" dirty="0"/>
              <a:t>A szívizom erősítéséhez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cardiopack_fon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8540" y="-36346"/>
            <a:ext cx="13121880" cy="7387892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Shape 637"/>
          <p:cNvSpPr/>
          <p:nvPr/>
        </p:nvSpPr>
        <p:spPr>
          <a:xfrm>
            <a:off x="537354" y="1035424"/>
            <a:ext cx="6329472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</a:defRPr>
            </a:pPr>
            <a:r>
              <a:rPr lang="hu-HU" dirty="0"/>
              <a:t>EGYETLEN DOBOZBAN MINDEN, ami a szívneK szükséges</a:t>
            </a:r>
          </a:p>
        </p:txBody>
      </p:sp>
      <p:sp>
        <p:nvSpPr>
          <p:cNvPr id="639" name="Shape 639"/>
          <p:cNvSpPr/>
          <p:nvPr/>
        </p:nvSpPr>
        <p:spPr>
          <a:xfrm>
            <a:off x="537355" y="2878949"/>
            <a:ext cx="5444066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lang="hu-HU" b="1" dirty="0"/>
              <a:t>A Coral Club szakértői kifejlesztettek egy speciális termék kompozíciót a szív egészségének fenntartására, figyelembe véve a szív- és érrendszer tápanyagigényét.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rPr lang="hu-HU" dirty="0"/>
              <a:t> </a:t>
            </a:r>
          </a:p>
          <a:p>
            <a:pPr>
              <a:defRPr b="1" cap="all">
                <a:solidFill>
                  <a:srgbClr val="FFFFFF"/>
                </a:solidFill>
              </a:defRPr>
            </a:pPr>
            <a:r>
              <a:rPr lang="hu-HU" dirty="0"/>
              <a:t>A kit ÖSSZETEVŐI MAXIMÁLIS SZINERGIÁBAN ERŐSÍTIK EGYMÁS HATÁSÁT:</a:t>
            </a:r>
          </a:p>
          <a:p>
            <a:pPr>
              <a:defRPr b="1" cap="all">
                <a:solidFill>
                  <a:srgbClr val="FFFFFF"/>
                </a:solidFill>
              </a:defRPr>
            </a:pPr>
            <a:endParaRPr lang="hu-HU" dirty="0"/>
          </a:p>
          <a:p>
            <a:r>
              <a:rPr lang="hu-HU" dirty="0">
                <a:solidFill>
                  <a:schemeClr val="bg1"/>
                </a:solidFill>
              </a:rPr>
              <a:t>Erősítik a szívizmot</a:t>
            </a:r>
          </a:p>
          <a:p>
            <a:r>
              <a:rPr lang="hu-HU" dirty="0">
                <a:solidFill>
                  <a:schemeClr val="bg1"/>
                </a:solidFill>
              </a:rPr>
              <a:t>Extra energiával látják el a szívsejteket</a:t>
            </a:r>
          </a:p>
          <a:p>
            <a:r>
              <a:rPr lang="hu-HU" dirty="0">
                <a:solidFill>
                  <a:schemeClr val="bg1"/>
                </a:solidFill>
              </a:rPr>
              <a:t>Biztosítják a normális pulzusszámot</a:t>
            </a:r>
          </a:p>
          <a:p>
            <a:pPr>
              <a:defRPr b="1" cap="all">
                <a:solidFill>
                  <a:srgbClr val="FFFFFF"/>
                </a:solidFill>
              </a:defRPr>
            </a:pPr>
            <a:endParaRPr lang="hu-HU" dirty="0"/>
          </a:p>
        </p:txBody>
      </p:sp>
      <p:pic>
        <p:nvPicPr>
          <p:cNvPr id="6" name="Picture 2" descr="C:\Users\Eduard\Desktop\C-Pack_EU_600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3381" y="1035424"/>
            <a:ext cx="4998290" cy="510988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1647</Words>
  <Application>Microsoft Office PowerPoint</Application>
  <PresentationFormat>Egyéni</PresentationFormat>
  <Paragraphs>214</Paragraphs>
  <Slides>18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Васина Алла</dc:creator>
  <cp:lastModifiedBy>Katalin Kerecsan</cp:lastModifiedBy>
  <cp:revision>80</cp:revision>
  <cp:lastPrinted>2019-09-16T09:46:27Z</cp:lastPrinted>
  <dcterms:modified xsi:type="dcterms:W3CDTF">2019-09-24T13:34:05Z</dcterms:modified>
</cp:coreProperties>
</file>