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61" r:id="rId6"/>
    <p:sldId id="263" r:id="rId7"/>
    <p:sldId id="265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4" autoAdjust="0"/>
    <p:restoredTop sz="61600" autoAdjust="0"/>
  </p:normalViewPr>
  <p:slideViewPr>
    <p:cSldViewPr>
      <p:cViewPr varScale="1">
        <p:scale>
          <a:sx n="58" d="100"/>
          <a:sy n="58" d="100"/>
        </p:scale>
        <p:origin x="229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02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AEE9E-CD8E-4AB8-A453-69193FFD3145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5A47-8261-4B3D-BED6-5AEE657B9B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22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Kezd a vízzel!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036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u="none" dirty="0" smtClean="0"/>
          </a:p>
          <a:p>
            <a:r>
              <a:rPr lang="hu-HU" u="none" dirty="0" smtClean="0"/>
              <a:t>Életünk folyamán általában folyamatosan csökkentjük az elfogyasztott tiszta víz </a:t>
            </a:r>
            <a:r>
              <a:rPr lang="hu-HU" u="none" dirty="0" smtClean="0"/>
              <a:t>mennységét, </a:t>
            </a:r>
            <a:r>
              <a:rPr lang="hu-HU" u="none" dirty="0" smtClean="0"/>
              <a:t>és levekkel, teával, kávéval, szénsavas üdítőkkel helyettesítjük.</a:t>
            </a:r>
          </a:p>
          <a:p>
            <a:r>
              <a:rPr lang="hu-HU" u="none" dirty="0" smtClean="0"/>
              <a:t>Például: egy doboz szénsavas üdítőben 35 g cukor van, ami egyenértékű 140 kalóriával</a:t>
            </a:r>
          </a:p>
          <a:p>
            <a:r>
              <a:rPr lang="hu-HU" u="none" dirty="0" smtClean="0"/>
              <a:t>Egy pohár tiszta víz nulla g cukor és nulla kalória</a:t>
            </a:r>
            <a:r>
              <a:rPr lang="ru-RU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Sejtjeinknek </a:t>
            </a:r>
            <a:r>
              <a:rPr lang="hu-HU" dirty="0" smtClean="0"/>
              <a:t>vízre van szüksége. Ugye nem mossuk a fejünket gyümölcslével és nem mosogatunk levessel ?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867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A Coral Club kész megoldás kínál Önnek </a:t>
            </a:r>
            <a:r>
              <a:rPr lang="hu-HU" baseline="0" dirty="0" smtClean="0"/>
              <a:t>a megfelelő minőségű és mennyiségű víz biztosítására -  bárhol is legyen éppen.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nyilvánvaló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választás az egészséges, energiával teli élet megkezdésére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56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30 tasak Cora-Mine</a:t>
            </a:r>
            <a:r>
              <a:rPr lang="hu-HU" baseline="0" dirty="0" smtClean="0"/>
              <a:t> – ez 45 liter minden szükséges tulajdonsággal bíró víz.</a:t>
            </a:r>
            <a:endParaRPr lang="hu-HU" dirty="0" smtClean="0"/>
          </a:p>
          <a:p>
            <a:endParaRPr lang="hu-HU" u="none" dirty="0" smtClean="0"/>
          </a:p>
          <a:p>
            <a:r>
              <a:rPr lang="hu-HU" u="none" dirty="0" smtClean="0"/>
              <a:t>1.</a:t>
            </a:r>
            <a:r>
              <a:rPr lang="hu-HU" u="none" baseline="0" dirty="0" smtClean="0"/>
              <a:t> A Coral-Mine ásványi összetétele képes a víz fizikai és kémiai tulajdonságainak megváltoztatására</a:t>
            </a:r>
            <a:endParaRPr lang="hu-HU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u="none" dirty="0" smtClean="0"/>
              <a:t>A Coral-Mine jó természetes szorbens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u="none" dirty="0" smtClean="0"/>
              <a:t>A</a:t>
            </a:r>
            <a:r>
              <a:rPr lang="hu-HU" u="none" baseline="0" dirty="0" smtClean="0"/>
              <a:t> Coral-Mine a víz kémhatását enyhén lúgos értékre változtatja- Az enyhén lúgos víz segít a szervezet állapotának javításában.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Coral-Mine ionizált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ásványai a vizet a szervezet számára hasznossá teszik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u="none" dirty="0" smtClean="0"/>
          </a:p>
          <a:p>
            <a:r>
              <a:rPr lang="hu-HU" u="none" dirty="0" smtClean="0"/>
              <a:t>2. A Coral-Mine normalizálja az ásványi egyensúlyt a szervezetben, és javítja annak működését. A magnézium és a kalcium hozzájárul a csont- és izomrendszer  hatékony működéséhez, segít a csont és a kötőszövet megújításában. A nátrium a szív- és érrendszer egészségének megőrzésében segít. A magnézium normalizálja az idegrendszeri működést is - enyhíti a depressziót. A C-vitamin antioxidáns hatású, megelőzi a korai öregedést. Meg kell jegyezni, hogy ennek </a:t>
            </a:r>
            <a:r>
              <a:rPr lang="hu-HU" u="none" baseline="0" dirty="0" smtClean="0"/>
              <a:t>az összetett terméknek a komponensei szinergiájukban fejtik ki hatásukat. </a:t>
            </a:r>
            <a:endParaRPr lang="hu-HU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u="none" dirty="0" smtClean="0"/>
              <a:t>3. A Coral-Mine, vízben oldott ásványai sokkal gyorsabban és könnyebben szívódnak fel. Ez pedig a sejtek tartalékainak felesleges felhasználása nélkül teszik lehetővé a vízhez és tápanyaghoz jutást. A Coral-Mine lágyítja a vizet, finomabbá és egészségesebbé teszi – az</a:t>
            </a:r>
            <a:r>
              <a:rPr lang="hu-HU" u="none" baseline="0" dirty="0" smtClean="0"/>
              <a:t> ilyen vizet élvezet fogyasztani.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577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biszfenol és a ftalátok nélküli környezetbarát műanyagokból előállított innovatív palack megőrzi a víz előnyös tulajdonságait. A „KOR Delta” egy tökéletes művészeti forma,amely egyesíti a funkcionalitást, formát és a használhatóságot. A "mindig kéznél„ alapelvet szem előtt tartó palack az egyedi design mellett sok újítást tartalmaz: könnyen nyitható a kupak megnyomásával, ergonomikus fogantyú, kényelmes csőr, és a véletlen nyitást megakadályozó zár.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még: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KÉNYELMES KUPAK.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kupak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könnyen nyílik egy gomb megnyomásával, és „csuklós” kialakításának köszönhetően nem zavar ivás közben.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Belső üzenetek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kortynál motiváló gondolatok bukkannak elő Önt lelkesítve.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cap="all" baseline="0" dirty="0" smtClean="0"/>
              <a:t>Ergonómiailag tökéletes forma</a:t>
            </a:r>
            <a:r>
              <a:rPr lang="ru-RU" dirty="0" smtClean="0"/>
              <a:t>. </a:t>
            </a:r>
            <a:r>
              <a:rPr lang="hu-HU" dirty="0" smtClean="0"/>
              <a:t>A lágy forma kézre áll, a fülecskének</a:t>
            </a:r>
            <a:r>
              <a:rPr lang="hu-HU" baseline="0" dirty="0" smtClean="0"/>
              <a:t> köszönhetően könnyen hordozható.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Higiénikus csőr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kupak teljesen eltakarja a palack csőrét, ami higiéniás használatot támogatja minden helyzetben.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GumÍROZott</a:t>
            </a:r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TALP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Védi a karcolástól.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Könnyű elmosni és utántölteni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stílusos kupak könnyen lecsavarható, ami megkönnyíti az elmosást és újratöltést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Praktikus kiszerelés és méret.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76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És Önnél mindig tiszta, ásványi</a:t>
            </a:r>
            <a:r>
              <a:rPr lang="hu-HU" baseline="0" dirty="0" smtClean="0"/>
              <a:t> anyagokkal enyhén dúsított, jóízű és szervezet számára egészséges víz </a:t>
            </a:r>
            <a:r>
              <a:rPr lang="hu-HU" baseline="0" dirty="0" smtClean="0"/>
              <a:t>van:</a:t>
            </a:r>
            <a:endParaRPr lang="hu-HU" baseline="0" dirty="0" smtClean="0"/>
          </a:p>
          <a:p>
            <a:r>
              <a:rPr lang="hu-HU" baseline="0" dirty="0" smtClean="0"/>
              <a:t>	- munkahelyén</a:t>
            </a:r>
          </a:p>
          <a:p>
            <a:r>
              <a:rPr lang="hu-HU" baseline="0" dirty="0" smtClean="0"/>
              <a:t>	- otthon</a:t>
            </a:r>
          </a:p>
          <a:p>
            <a:r>
              <a:rPr lang="hu-HU" baseline="0" dirty="0" smtClean="0"/>
              <a:t>	- útközben</a:t>
            </a:r>
          </a:p>
          <a:p>
            <a:r>
              <a:rPr lang="hu-HU" baseline="0" dirty="0" smtClean="0"/>
              <a:t>	- sportolás közben</a:t>
            </a:r>
          </a:p>
          <a:p>
            <a:r>
              <a:rPr lang="hu-HU" baseline="0" dirty="0" smtClean="0"/>
              <a:t>	- </a:t>
            </a:r>
            <a:r>
              <a:rPr lang="hu-HU" baseline="0" dirty="0" smtClean="0"/>
              <a:t>utazáskor.</a:t>
            </a:r>
            <a:endParaRPr lang="hu-HU" baseline="0" dirty="0" smtClean="0"/>
          </a:p>
          <a:p>
            <a:endParaRPr lang="hu-HU" baseline="0" dirty="0" smtClean="0"/>
          </a:p>
          <a:p>
            <a:r>
              <a:rPr lang="hu-HU" baseline="0" dirty="0" smtClean="0"/>
              <a:t>Mindig és mindenhol!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231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És az új Coral Club terméket:</a:t>
            </a:r>
          </a:p>
          <a:p>
            <a:r>
              <a:rPr lang="hu-HU" baseline="0" dirty="0" smtClean="0"/>
              <a:t> -  adhatja ajándékba,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használhatja figyelem felkeltésére,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alkalmazhatja új tagok toborzásánál,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vagy </a:t>
            </a:r>
            <a:r>
              <a:rPr lang="hu-HU" baseline="0" dirty="0" smtClean="0"/>
              <a:t>fogyaszthatja egészsége megőrzése </a:t>
            </a:r>
            <a:r>
              <a:rPr lang="hu-HU" baseline="0" dirty="0" smtClean="0"/>
              <a:t>érdekében.</a:t>
            </a:r>
            <a:endParaRPr lang="hu-H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491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7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élő szervezet – maga az életre kelt víz.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Ezt a meghatározást Leonardo da Vinchi adta.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19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Agy – 90%, vér – 85%, tüdő – 83%, vese – 79%, szív – 73%, </a:t>
            </a:r>
            <a:r>
              <a:rPr lang="hu-HU" dirty="0" smtClean="0"/>
              <a:t>izmok </a:t>
            </a:r>
            <a:r>
              <a:rPr lang="hu-HU" dirty="0" smtClean="0"/>
              <a:t>– 72%</a:t>
            </a:r>
          </a:p>
          <a:p>
            <a:endParaRPr lang="hu-HU" dirty="0" smtClean="0"/>
          </a:p>
          <a:p>
            <a:r>
              <a:rPr lang="hu-HU" dirty="0" smtClean="0"/>
              <a:t>Ha feltesszük  kérdést, mire van szüksége az embernek az élethez, a legkülönfélébb válaszokat kapjuk. És ez lehet mind helyes, hiszen a teljes értékű élethez az embernek </a:t>
            </a:r>
            <a:r>
              <a:rPr lang="hu-HU" dirty="0" smtClean="0"/>
              <a:t>sok mindenre </a:t>
            </a:r>
            <a:r>
              <a:rPr lang="hu-HU" dirty="0" smtClean="0"/>
              <a:t>szüksége van. De </a:t>
            </a:r>
            <a:r>
              <a:rPr lang="hu-HU" dirty="0" smtClean="0"/>
              <a:t>van </a:t>
            </a:r>
            <a:r>
              <a:rPr lang="hu-HU" dirty="0" smtClean="0"/>
              <a:t>néhány dolog, ami nélkül nem </a:t>
            </a:r>
            <a:r>
              <a:rPr lang="hu-HU" dirty="0" smtClean="0"/>
              <a:t>létezhetünk</a:t>
            </a:r>
            <a:r>
              <a:rPr lang="hu-HU" dirty="0" smtClean="0"/>
              <a:t>: a levegő, a víz, és az étel.</a:t>
            </a:r>
          </a:p>
          <a:p>
            <a:endParaRPr lang="hu-HU" dirty="0" smtClean="0"/>
          </a:p>
          <a:p>
            <a:r>
              <a:rPr lang="hu-HU" dirty="0" smtClean="0"/>
              <a:t>Éppen ezek a termékek, amiket a környezetünkből kapunk ad nekünk energiát,</a:t>
            </a:r>
            <a:r>
              <a:rPr lang="hu-HU" baseline="0" dirty="0" smtClean="0"/>
              <a:t> </a:t>
            </a:r>
            <a:r>
              <a:rPr lang="hu-HU" dirty="0" smtClean="0"/>
              <a:t>vitalitást, és ezáltal teljes értékű , aktív, hosszú </a:t>
            </a:r>
            <a:r>
              <a:rPr lang="hu-HU" dirty="0" smtClean="0"/>
              <a:t>életet.</a:t>
            </a:r>
            <a:endParaRPr lang="hu-HU" dirty="0" smtClean="0"/>
          </a:p>
          <a:p>
            <a:r>
              <a:rPr lang="hu-HU" dirty="0" smtClean="0"/>
              <a:t>Egészségünk , életkilátásaink, </a:t>
            </a:r>
            <a:r>
              <a:rPr lang="hu-HU" dirty="0" smtClean="0"/>
              <a:t>munkaképességünk közvetlenül </a:t>
            </a:r>
            <a:r>
              <a:rPr lang="hu-HU" dirty="0" smtClean="0"/>
              <a:t>függ attól, amit belélegzünk, megiszunk és megeszünk. </a:t>
            </a:r>
          </a:p>
          <a:p>
            <a:endParaRPr lang="hu-HU" dirty="0" smtClean="0"/>
          </a:p>
          <a:p>
            <a:r>
              <a:rPr lang="hu-HU" dirty="0" smtClean="0"/>
              <a:t>Ma pedig Önökkel a </a:t>
            </a:r>
            <a:r>
              <a:rPr lang="hu-HU" dirty="0" smtClean="0"/>
              <a:t>vízről fogunk </a:t>
            </a:r>
            <a:r>
              <a:rPr lang="hu-HU" dirty="0" smtClean="0"/>
              <a:t>beszélgetni.</a:t>
            </a:r>
          </a:p>
          <a:p>
            <a:endParaRPr lang="hu-HU" dirty="0" smtClean="0"/>
          </a:p>
          <a:p>
            <a:r>
              <a:rPr lang="hu-HU" dirty="0" smtClean="0"/>
              <a:t>A víz az </a:t>
            </a:r>
            <a:r>
              <a:rPr lang="hu-HU" dirty="0" smtClean="0"/>
              <a:t>életünk </a:t>
            </a:r>
            <a:r>
              <a:rPr lang="hu-HU" dirty="0" smtClean="0"/>
              <a:t>alapja. A földfelszín kétharmadát víz borítja. Az oxigén után a második legfontosabb </a:t>
            </a:r>
            <a:r>
              <a:rPr lang="hu-HU" dirty="0" smtClean="0"/>
              <a:t>anyaga </a:t>
            </a:r>
            <a:r>
              <a:rPr lang="hu-HU" dirty="0" smtClean="0"/>
              <a:t>a</a:t>
            </a:r>
            <a:r>
              <a:rPr lang="hu-HU" baseline="0" dirty="0" smtClean="0"/>
              <a:t> Földön. Víz nélkül az ember jó ha három napot élhet.</a:t>
            </a:r>
          </a:p>
          <a:p>
            <a:r>
              <a:rPr lang="hu-HU" dirty="0" smtClean="0"/>
              <a:t>Testünk kétharmad részben vízből áll.</a:t>
            </a:r>
          </a:p>
          <a:p>
            <a:endParaRPr lang="hu-H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Agy </a:t>
            </a:r>
            <a:r>
              <a:rPr lang="hu-HU" dirty="0" smtClean="0"/>
              <a:t>– 90%, vér – 85%, tüdő – 83%, vese – 79%, szív – 73%, izmok – 72</a:t>
            </a:r>
            <a:r>
              <a:rPr lang="hu-HU" dirty="0" smtClean="0"/>
              <a:t>%.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Emlékezzen az élő és </a:t>
            </a:r>
            <a:r>
              <a:rPr lang="hu-HU" dirty="0" smtClean="0"/>
              <a:t>holt </a:t>
            </a:r>
            <a:r>
              <a:rPr lang="hu-HU" dirty="0" smtClean="0"/>
              <a:t>vízzel kapcsolatos orosz népi mondásra: „ne igyál a pocsolyából – kiskecskévé válsz”. Az ősi települések mind folyók és források mellé épültek, ami a termést és </a:t>
            </a:r>
            <a:r>
              <a:rPr lang="hu-HU" dirty="0" smtClean="0"/>
              <a:t>jólétet </a:t>
            </a:r>
            <a:r>
              <a:rPr lang="hu-HU" dirty="0" smtClean="0"/>
              <a:t>garantálta. Őseink nagyra becsülték a minőségi vizet és gyógyító képességet tulajdonítottak neki. Ma ezt teljes mértékben</a:t>
            </a:r>
            <a:r>
              <a:rPr lang="hu-HU" baseline="0" dirty="0" smtClean="0"/>
              <a:t> megerősítjük!</a:t>
            </a:r>
            <a:endParaRPr lang="hu-H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11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Fájdalomcsillapítás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Migrén, fejfájás, hátfájás,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ízületi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 izomfájdalom és mási helyi fájások – lehetnek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figyelmeztető jelei a szervezet adott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területe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kiszáradásának. A vér 85%-ban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vizet,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beszáradása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egész szervezetet terheli.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ENERGIA. A víz a szervezet fontos energiaforrása, segít a sejtek oxigénellátásában, ezzel is javítva az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anyagcserét.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 szervezetünk, sejtjeink nem jutnak elég oxigénhez, lelassulunk, munkaképességünk csökken.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TESTSÚLY  KORDÁBAN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TARTÁSA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víz gyorsítja az anyagcserét és csökkenti az éhséget. A víz nem tartalmaz kalóriát és növeli a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fogyókúra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hatékonyságát. És ez valóban igaz . A vízfogyasztás segíti az aktívabb zsírégetést. Kísérletek mutatták ki, hogy már egy pohár víz is 30%-kal növeli a metabolizmus sebességét, egy liter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vízzel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 meg lehet megszabadulni 100 kalóriától . 100 kalória naponta az 3000 kalória havonta és 36.000 kalória egy évben, amely egyenértékű 5 kilogramm zsír „elégetésével” egyetlen futópadon tett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lépés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nélkül.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JÓ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EMÉSZTÉS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</a:t>
            </a:r>
            <a:r>
              <a:rPr lang="hu-HU" dirty="0" smtClean="0"/>
              <a:t>íz jó hatással van az egész gyomor-bél traktusra . Gyorsítja az anyagcserét, optimális gyomornedv kiválasztást és enzim aktivitást biztosít. Ennek </a:t>
            </a:r>
            <a:r>
              <a:rPr lang="hu-HU" dirty="0" smtClean="0"/>
              <a:t>hiányában </a:t>
            </a:r>
            <a:r>
              <a:rPr lang="hu-HU" dirty="0" smtClean="0"/>
              <a:t>az emésztés nem tökéletes, nehéz gyomorérzés és puffadás </a:t>
            </a:r>
            <a:r>
              <a:rPr lang="hu-HU" dirty="0" smtClean="0"/>
              <a:t>jelentkezhet </a:t>
            </a:r>
            <a:r>
              <a:rPr lang="hu-HU" dirty="0" smtClean="0"/>
              <a:t>. A víz segíti a nem kívánt anyagok kivezetését a bélrendszerből, megakadályozza a székrekedés 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Egészséges ízületek és az izmok.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 részt vesz az izmok fehérjeszintézisében, ami segít az izmok és inak rugalmasságának megőrzésében. 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porcízületek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szintén sok vizet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 biztosítja a az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ízületek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merevséget és rugalmasságát, és mint egy lengéscsillapító ellenáll a nagy terhelések. A víz hiánya csökkenti az ízületi folyadék termelődését, ami a merevséget és csökkent mozgásképességet okoz.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Szabályozza testhőmérsékletet.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víznek nagy hőkapacitása, hővezető képessége 14-szer nagyobb a levegőénél. Az emberi test egy óra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alatt termel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annyi hőt, ami 1 liter jeges víz felforralásához elegendő. És ha a test nem rendelkezne hőáteresztő képességgel, egy óra elteltével testhőmérsékletünk kb. 1,5 °C-al emelkedne, és 40 óra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elteltével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elérné a víz forráspontját! Ezért a víz is szükséges a test állandó testhőmérsékletének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fenntartásához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 környezetben. A víz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fontos a test túlmelegedése ellen.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cap="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egészséges bőr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Kiszáradással csökken a víz mennyisége a sejtben, ami kollagén veszteséghez vezet. Emiatt a bőr veszít rugalmasságából. A bőr hidratálását krémek, olajok segíthetik, de jobb, ha eleve megakadályozzuk a kollagén veszteséget. Ehhez, a bőrt belülről kell hidratálni. Víz „megitatja" és hidratálja a bőrt, tisztítja a méreganyagoktól, növeli feszességét és rugalmasságát! A megfelelő mennyiségű víz segít eltávolítani a méreganyagokat és lassítja a bőr öregedését, a ráncok kialakulását.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MÉREGTELENÍTÉS. A víz nélkülözhetetlen a máj és a vesék – mint a test természetes szűrői - normális működéséhez. Segít eltávolítani a salakanyagokat és mérgeket a szervezetből.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73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szervezet teljes értékű működéséhez a víz kétféle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követelménynek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 megfeleljen: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mennyiségi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minőségi.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napi szükséges vízmennyiséget az alábbi formula alapján számolhatjuk ki:</a:t>
            </a:r>
          </a:p>
          <a:p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Ön súlya kilogrammban </a:t>
            </a:r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megszorozva 30-al </a:t>
            </a:r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(ml víz)</a:t>
            </a:r>
            <a:r>
              <a:rPr lang="hu-H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megkapja az Ön számára szükséges napi beviteli mennyiséget.</a:t>
            </a:r>
          </a:p>
          <a:p>
            <a:endParaRPr lang="hu-HU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SÚLY			SZOROZVA			VÍZMENNYISÉG</a:t>
            </a:r>
          </a:p>
          <a:p>
            <a:r>
              <a:rPr lang="hu-H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Kg			 0,03-al			 literben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 pohár reggel energiát ad,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helyreállítja a folyadékegyensúlyt alvás után.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pohárral étkezés előtt csökkent az éhségérzeten, nem eszünk felesleges mennyiséget.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Legalább egy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 fogyasztása a nap folyamán –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 100 felesleges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kalória elégetését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jelenti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Ez egyenértékű egy évben 5 kg zsírral!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növelni szeretné az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anyagcsere 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sebességét és több kalóriát szeretne égetni – igyon hideg vizet!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76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A szervezete számára szükséges </a:t>
            </a:r>
            <a:r>
              <a:rPr lang="hu-HU" dirty="0" smtClean="0"/>
              <a:t>víznek </a:t>
            </a:r>
            <a:r>
              <a:rPr lang="hu-HU" dirty="0" smtClean="0"/>
              <a:t>meg kell felelnie a következő követelményeknek:</a:t>
            </a:r>
          </a:p>
          <a:p>
            <a:r>
              <a:rPr lang="hu-HU" b="1" dirty="0" smtClean="0"/>
              <a:t>1. fiziológiailag </a:t>
            </a:r>
            <a:r>
              <a:rPr lang="hu-HU" b="1" dirty="0" smtClean="0"/>
              <a:t>teljes értékű </a:t>
            </a:r>
            <a:r>
              <a:rPr lang="hu-HU" b="1" dirty="0" smtClean="0"/>
              <a:t>víz</a:t>
            </a:r>
          </a:p>
          <a:p>
            <a:r>
              <a:rPr lang="hu-HU" dirty="0" smtClean="0"/>
              <a:t>Fiziológiailag </a:t>
            </a:r>
            <a:r>
              <a:rPr lang="hu-HU" dirty="0" smtClean="0"/>
              <a:t>teljes értékű </a:t>
            </a:r>
            <a:r>
              <a:rPr lang="hu-HU" dirty="0" smtClean="0"/>
              <a:t>ivóvíz tartalmazza az optimális makro- és </a:t>
            </a:r>
            <a:r>
              <a:rPr lang="hu-HU" dirty="0" smtClean="0"/>
              <a:t>mikroelem </a:t>
            </a:r>
            <a:r>
              <a:rPr lang="hu-HU" dirty="0" smtClean="0"/>
              <a:t>mennyiséget, és kedvező élettani hatást </a:t>
            </a:r>
            <a:r>
              <a:rPr lang="hu-HU" dirty="0" smtClean="0"/>
              <a:t>gyakorol </a:t>
            </a:r>
            <a:r>
              <a:rPr lang="hu-HU" dirty="0" smtClean="0"/>
              <a:t>az emberi </a:t>
            </a:r>
            <a:r>
              <a:rPr lang="hu-HU" dirty="0" smtClean="0"/>
              <a:t>testre. </a:t>
            </a:r>
            <a:r>
              <a:rPr lang="hu-HU" dirty="0" smtClean="0"/>
              <a:t>Csak ez a víz biztosítja a megfelelő folyadék-elektrolit  és sav-bázis egyensúlyt.</a:t>
            </a:r>
          </a:p>
          <a:p>
            <a:r>
              <a:rPr lang="hu-HU" dirty="0" smtClean="0"/>
              <a:t>A tisztított ivóvíz (a csapvíz, palackozott víz) nem mindig fiziológiailag </a:t>
            </a:r>
            <a:r>
              <a:rPr lang="hu-HU" dirty="0" smtClean="0"/>
              <a:t>teljes értékű.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b="1" dirty="0" smtClean="0"/>
              <a:t>2. Ásványi egyensúly</a:t>
            </a:r>
          </a:p>
          <a:p>
            <a:r>
              <a:rPr lang="hu-HU" dirty="0" smtClean="0"/>
              <a:t>Az ásványok – testünk kulcsai. A </a:t>
            </a:r>
            <a:r>
              <a:rPr lang="hu-HU" dirty="0" smtClean="0"/>
              <a:t>sejten </a:t>
            </a:r>
            <a:r>
              <a:rPr lang="hu-HU" dirty="0" smtClean="0"/>
              <a:t>belül és kívül </a:t>
            </a:r>
            <a:r>
              <a:rPr lang="hu-HU" dirty="0" smtClean="0"/>
              <a:t>kifejtve </a:t>
            </a:r>
            <a:r>
              <a:rPr lang="hu-HU" dirty="0" smtClean="0"/>
              <a:t>hatásukat, mintegy ajtót nyitnak az </a:t>
            </a:r>
            <a:r>
              <a:rPr lang="hu-HU" dirty="0" smtClean="0"/>
              <a:t>egészséges </a:t>
            </a:r>
            <a:r>
              <a:rPr lang="hu-HU" dirty="0" smtClean="0"/>
              <a:t>és </a:t>
            </a:r>
            <a:r>
              <a:rPr lang="hu-HU" dirty="0" smtClean="0"/>
              <a:t>hosszú </a:t>
            </a:r>
            <a:r>
              <a:rPr lang="hu-HU" dirty="0" smtClean="0"/>
              <a:t>élethez.</a:t>
            </a:r>
          </a:p>
          <a:p>
            <a:r>
              <a:rPr lang="hu-HU" dirty="0" smtClean="0"/>
              <a:t>A megfelelő mennyiségű makro- és </a:t>
            </a:r>
            <a:r>
              <a:rPr lang="hu-HU" dirty="0" smtClean="0"/>
              <a:t>mikrotápanyag szükséglet </a:t>
            </a:r>
            <a:r>
              <a:rPr lang="hu-HU" dirty="0" smtClean="0"/>
              <a:t>elengedhetetlen a </a:t>
            </a:r>
            <a:r>
              <a:rPr lang="hu-HU" dirty="0" smtClean="0"/>
              <a:t>szervezet </a:t>
            </a:r>
            <a:r>
              <a:rPr lang="hu-HU" dirty="0" smtClean="0"/>
              <a:t>normális állapotának </a:t>
            </a:r>
            <a:r>
              <a:rPr lang="hu-HU" dirty="0" smtClean="0"/>
              <a:t>fenntartásához. </a:t>
            </a:r>
            <a:r>
              <a:rPr lang="hu-HU" dirty="0" smtClean="0"/>
              <a:t>Az </a:t>
            </a:r>
            <a:r>
              <a:rPr lang="hu-HU" dirty="0" smtClean="0"/>
              <a:t>elfogyasztott víznek </a:t>
            </a:r>
            <a:r>
              <a:rPr lang="hu-HU" dirty="0" smtClean="0"/>
              <a:t>tartalmaznia kell egy bizonyos mennyiségű ásványi anyagot, amelyek szintje nem haladja meg a megengedett értékeket. Ugyanakkor, a makro-és mikrotápanyagoktól mentes  (pl. desztillált) víz árthat egészségünknek.</a:t>
            </a:r>
          </a:p>
          <a:p>
            <a:endParaRPr lang="hu-HU" dirty="0" smtClean="0"/>
          </a:p>
          <a:p>
            <a:r>
              <a:rPr lang="hu-HU" b="1" dirty="0" smtClean="0"/>
              <a:t>3. </a:t>
            </a:r>
            <a:r>
              <a:rPr lang="hu-HU" b="1" dirty="0" smtClean="0"/>
              <a:t>A víz élvezeti értékei</a:t>
            </a:r>
            <a:endParaRPr lang="hu-HU" b="1" dirty="0" smtClean="0"/>
          </a:p>
          <a:p>
            <a:r>
              <a:rPr lang="hu-HU" dirty="0" smtClean="0"/>
              <a:t>A víz íze </a:t>
            </a:r>
            <a:r>
              <a:rPr lang="hu-HU" dirty="0" smtClean="0"/>
              <a:t>és illata </a:t>
            </a:r>
            <a:r>
              <a:rPr lang="hu-HU" dirty="0" smtClean="0"/>
              <a:t>függ </a:t>
            </a:r>
            <a:r>
              <a:rPr lang="hu-HU" dirty="0" smtClean="0"/>
              <a:t>a kémiai </a:t>
            </a:r>
            <a:r>
              <a:rPr lang="hu-HU" dirty="0" smtClean="0"/>
              <a:t>összetételtől, a természetes forrásokból származó komponensektől, </a:t>
            </a:r>
            <a:r>
              <a:rPr lang="hu-HU" dirty="0" smtClean="0"/>
              <a:t>illetve a hozzáadott </a:t>
            </a:r>
            <a:r>
              <a:rPr lang="hu-HU" dirty="0" smtClean="0"/>
              <a:t>adalékoktól.</a:t>
            </a:r>
            <a:endParaRPr lang="hu-HU" dirty="0" smtClean="0"/>
          </a:p>
          <a:p>
            <a:r>
              <a:rPr lang="hu-HU" dirty="0" smtClean="0"/>
              <a:t>A víz </a:t>
            </a:r>
            <a:r>
              <a:rPr lang="hu-HU" dirty="0" smtClean="0"/>
              <a:t>minőségét befolyásolják </a:t>
            </a:r>
            <a:r>
              <a:rPr lang="hu-HU" dirty="0" smtClean="0"/>
              <a:t>a </a:t>
            </a:r>
            <a:r>
              <a:rPr lang="hu-HU" dirty="0" smtClean="0"/>
              <a:t>fertőtlenítési</a:t>
            </a:r>
            <a:r>
              <a:rPr lang="hu-HU" baseline="0" dirty="0" smtClean="0"/>
              <a:t> módszerek (pl. kl</a:t>
            </a:r>
            <a:r>
              <a:rPr lang="hu-HU" dirty="0" smtClean="0"/>
              <a:t>órozás) is.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300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Kiszáradás folyamán:</a:t>
            </a:r>
          </a:p>
          <a:p>
            <a:r>
              <a:rPr lang="ru-RU" dirty="0" smtClean="0"/>
              <a:t>•</a:t>
            </a:r>
            <a:r>
              <a:rPr lang="ru-RU" dirty="0" smtClean="0"/>
              <a:t>1% - </a:t>
            </a:r>
            <a:r>
              <a:rPr lang="hu-HU" dirty="0" smtClean="0"/>
              <a:t>szomjúság lép fel</a:t>
            </a:r>
            <a:endParaRPr lang="ru-RU" dirty="0" smtClean="0"/>
          </a:p>
          <a:p>
            <a:r>
              <a:rPr lang="ru-RU" dirty="0" smtClean="0"/>
              <a:t>•2% - </a:t>
            </a:r>
            <a:r>
              <a:rPr lang="hu-HU" dirty="0" smtClean="0"/>
              <a:t>nyugtalanság, étvágytalanság,</a:t>
            </a:r>
            <a:r>
              <a:rPr lang="hu-HU" baseline="0" dirty="0" smtClean="0"/>
              <a:t> a munkaképesség csökkenése</a:t>
            </a:r>
          </a:p>
          <a:p>
            <a:r>
              <a:rPr lang="ru-RU" dirty="0" smtClean="0"/>
              <a:t>•4</a:t>
            </a:r>
            <a:r>
              <a:rPr lang="ru-RU" dirty="0" smtClean="0"/>
              <a:t>% - </a:t>
            </a:r>
            <a:r>
              <a:rPr lang="hu-HU" dirty="0" smtClean="0"/>
              <a:t>hányinger, szédülés, fáradtság</a:t>
            </a:r>
            <a:endParaRPr lang="ru-RU" dirty="0" smtClean="0"/>
          </a:p>
          <a:p>
            <a:r>
              <a:rPr lang="ru-RU" dirty="0" smtClean="0"/>
              <a:t>•6% - </a:t>
            </a:r>
            <a:r>
              <a:rPr lang="hu-HU" dirty="0" smtClean="0"/>
              <a:t>koordinációs problémák, beszédzavar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•10% - </a:t>
            </a:r>
            <a:r>
              <a:rPr lang="hu-HU" dirty="0" smtClean="0"/>
              <a:t>a hőháztartás sérülése, a sejtek károsodhatnak</a:t>
            </a:r>
            <a:endParaRPr lang="ru-RU" u="none" dirty="0" smtClean="0"/>
          </a:p>
          <a:p>
            <a:r>
              <a:rPr lang="ru-RU" u="none" dirty="0" smtClean="0"/>
              <a:t>•11% - </a:t>
            </a:r>
            <a:r>
              <a:rPr lang="hu-HU" u="none" dirty="0" smtClean="0"/>
              <a:t>súlyos elváltozások</a:t>
            </a:r>
            <a:r>
              <a:rPr lang="hu-HU" u="none" baseline="0" dirty="0" smtClean="0"/>
              <a:t> a szervezetben, sürgős orvosi ellátás szükséges</a:t>
            </a:r>
          </a:p>
          <a:p>
            <a:r>
              <a:rPr lang="ru-RU" dirty="0" smtClean="0"/>
              <a:t>•20%</a:t>
            </a:r>
            <a:r>
              <a:rPr lang="hu-HU" dirty="0" smtClean="0"/>
              <a:t> vagy afelett</a:t>
            </a:r>
            <a:r>
              <a:rPr lang="ru-RU" dirty="0" smtClean="0"/>
              <a:t> – </a:t>
            </a:r>
            <a:r>
              <a:rPr lang="hu-HU" dirty="0" smtClean="0"/>
              <a:t>halált</a:t>
            </a:r>
            <a:r>
              <a:rPr lang="hu-HU" baseline="0" dirty="0" smtClean="0"/>
              <a:t> okozhat</a:t>
            </a:r>
            <a:endParaRPr lang="ru-RU" dirty="0" smtClean="0"/>
          </a:p>
          <a:p>
            <a:r>
              <a:rPr lang="hu-HU" dirty="0" smtClean="0"/>
              <a:t>Az esetek többségében</a:t>
            </a:r>
            <a:r>
              <a:rPr lang="hu-HU" baseline="0" dirty="0" smtClean="0"/>
              <a:t> éppen a kiszáradás a fő oka az öregedésnek</a:t>
            </a:r>
            <a:endParaRPr lang="hu-H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31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77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48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0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55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42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95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30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00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48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78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4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30AE-76A8-484E-AE0C-B2363B4DFEB1}" type="datetimeFigureOut">
              <a:rPr lang="ru-RU" smtClean="0"/>
              <a:t>21.10.2015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1F1-1651-4485-9D26-5B31073650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10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WaterPack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" y="-99392"/>
            <a:ext cx="926052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/>
          <a:lstStyle/>
          <a:p>
            <a:r>
              <a:rPr lang="hu-HU" dirty="0" smtClean="0"/>
              <a:t>Érdekes tény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628800"/>
            <a:ext cx="1363421" cy="2465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7841" y="4326886"/>
            <a:ext cx="19613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100" dirty="0" smtClean="0"/>
              <a:t>Szénsavas üdítő </a:t>
            </a:r>
            <a:endParaRPr lang="ru-RU" sz="2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9521" y="4941168"/>
            <a:ext cx="13104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 </a:t>
            </a:r>
            <a:r>
              <a:rPr lang="hu-HU" sz="2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 cukor</a:t>
            </a:r>
            <a:endParaRPr lang="ru-RU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3006" y="5805264"/>
            <a:ext cx="13903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140 </a:t>
            </a:r>
            <a:r>
              <a:rPr lang="hu-HU" sz="2100" dirty="0" smtClean="0">
                <a:solidFill>
                  <a:srgbClr val="595959"/>
                </a:solidFill>
              </a:rPr>
              <a:t>kalória</a:t>
            </a:r>
            <a:endParaRPr lang="ru-RU" sz="2100" dirty="0">
              <a:solidFill>
                <a:srgbClr val="595959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918" y="1818639"/>
            <a:ext cx="1603378" cy="21864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89304" y="4326886"/>
            <a:ext cx="117634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100" dirty="0" smtClean="0"/>
              <a:t>Pohár víz</a:t>
            </a:r>
            <a:endParaRPr lang="ru-RU" sz="2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54111" y="4957718"/>
            <a:ext cx="11742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0 </a:t>
            </a:r>
            <a:r>
              <a:rPr lang="hu-HU" sz="2100" dirty="0" smtClean="0">
                <a:solidFill>
                  <a:srgbClr val="595959"/>
                </a:solidFill>
              </a:rPr>
              <a:t>g cukor</a:t>
            </a:r>
            <a:endParaRPr lang="ru-RU" sz="2100" dirty="0">
              <a:solidFill>
                <a:srgbClr val="59595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75724" y="5877272"/>
            <a:ext cx="11178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0 </a:t>
            </a:r>
            <a:r>
              <a:rPr lang="hu-HU" sz="2100" dirty="0" smtClean="0">
                <a:solidFill>
                  <a:srgbClr val="595959"/>
                </a:solidFill>
              </a:rPr>
              <a:t>kalória</a:t>
            </a:r>
            <a:endParaRPr lang="ru-RU" sz="2100" dirty="0">
              <a:solidFill>
                <a:srgbClr val="59595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15631" y="5185936"/>
            <a:ext cx="440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95959"/>
                </a:solidFill>
              </a:rPr>
              <a:t>=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0192" y="5229200"/>
            <a:ext cx="440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95959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89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hu-HU" dirty="0" smtClean="0"/>
              <a:t>A kész megoldás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61480" y="2276872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minőség</a:t>
            </a:r>
            <a:endParaRPr lang="en-US" sz="2400" dirty="0" smtClean="0"/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mennyiség</a:t>
            </a:r>
            <a:endParaRPr lang="en-US" sz="2400" dirty="0" smtClean="0"/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mobilitás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" name="Изображение 2" descr="WP_Promo_box-0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6752"/>
            <a:ext cx="3995936" cy="503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/>
          <a:lstStyle/>
          <a:p>
            <a:r>
              <a:rPr lang="en-US" dirty="0" smtClean="0"/>
              <a:t>Coral</a:t>
            </a:r>
            <a:r>
              <a:rPr lang="ru-RU" dirty="0" smtClean="0"/>
              <a:t>-</a:t>
            </a:r>
            <a:r>
              <a:rPr lang="en-US" dirty="0" smtClean="0"/>
              <a:t>Mine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215940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Megváltoztatja a víz fizikai és kémiai tulajdonságait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343174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Mikro- és </a:t>
            </a:r>
            <a:r>
              <a:rPr lang="hu-HU" dirty="0" err="1" smtClean="0"/>
              <a:t>makroelemek</a:t>
            </a:r>
            <a:r>
              <a:rPr lang="hu-HU" dirty="0" smtClean="0"/>
              <a:t> optimális balansza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66691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víz minden sejtünk számára „ihatóvá” válik</a:t>
            </a:r>
            <a:endParaRPr lang="ru-RU" dirty="0"/>
          </a:p>
        </p:txBody>
      </p:sp>
      <p:pic>
        <p:nvPicPr>
          <p:cNvPr id="7" name="Изображение 6" descr="Coral-M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98558"/>
            <a:ext cx="3312368" cy="43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KOR DEL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4" y="1359820"/>
            <a:ext cx="8100392" cy="5478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Mindig kéznél!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48652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Belső motivátorok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Ergonomikus </a:t>
            </a:r>
            <a:r>
              <a:rPr lang="hu-HU" dirty="0" smtClean="0"/>
              <a:t>forma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48264" y="479715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Gumírozott </a:t>
            </a:r>
            <a:r>
              <a:rPr lang="hu-HU" dirty="0" smtClean="0"/>
              <a:t>talp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48264" y="3284984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Higiénikus torok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3286725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Kényelmes kupak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5800" y="4869160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Könnyű elmosni és újratölteni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6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Kényelmesen használható</a:t>
            </a:r>
            <a:endParaRPr lang="ru-RU" dirty="0"/>
          </a:p>
        </p:txBody>
      </p:sp>
      <p:pic>
        <p:nvPicPr>
          <p:cNvPr id="5" name="Изображение 2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971092"/>
            <a:ext cx="7812360" cy="39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És még:</a:t>
            </a:r>
            <a:endParaRPr lang="ru-RU" dirty="0"/>
          </a:p>
        </p:txBody>
      </p:sp>
      <p:pic>
        <p:nvPicPr>
          <p:cNvPr id="6" name="Изображение 5" descr="WP_Promo_box-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4248472" cy="51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aterPack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"/>
            <a:ext cx="9260529" cy="6957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5509681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000" dirty="0" smtClean="0">
                <a:solidFill>
                  <a:schemeClr val="bg1"/>
                </a:solidFill>
              </a:rPr>
              <a:t>Az Ön egészsége – energiával megtöltve,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endParaRPr lang="ru-RU" sz="3000" dirty="0">
              <a:solidFill>
                <a:schemeClr val="bg1"/>
              </a:solidFill>
            </a:endParaRPr>
          </a:p>
          <a:p>
            <a:pPr algn="ctr"/>
            <a:r>
              <a:rPr lang="hu-HU" sz="3000" dirty="0" smtClean="0">
                <a:solidFill>
                  <a:schemeClr val="bg1"/>
                </a:solidFill>
              </a:rPr>
              <a:t>Az élet a 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>
                <a:solidFill>
                  <a:schemeClr val="bg1"/>
                </a:solidFill>
              </a:rPr>
              <a:t>Water </a:t>
            </a:r>
            <a:r>
              <a:rPr lang="ru-RU" sz="3000" dirty="0" smtClean="0">
                <a:solidFill>
                  <a:schemeClr val="bg1"/>
                </a:solidFill>
              </a:rPr>
              <a:t>Pack</a:t>
            </a:r>
            <a:r>
              <a:rPr lang="hu-HU" sz="3000" dirty="0" smtClean="0">
                <a:solidFill>
                  <a:schemeClr val="bg1"/>
                </a:solidFill>
              </a:rPr>
              <a:t>-al kezdődik!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2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463"/>
            <a:ext cx="9144000" cy="5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hu-HU" dirty="0" smtClean="0"/>
              <a:t>A víz – életünk alapja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9" y="1196752"/>
            <a:ext cx="4977115" cy="5439590"/>
          </a:xfrm>
          <a:prstGeom prst="rect">
            <a:avLst/>
          </a:prstGeom>
        </p:spPr>
      </p:pic>
      <p:pic>
        <p:nvPicPr>
          <p:cNvPr id="4" name="Изображение 3" descr="Untitled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02" y="1412776"/>
            <a:ext cx="231898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u-HU" dirty="0" smtClean="0"/>
              <a:t>Nyolc ok amiért vizet kell innunk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320368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Testsúly kordában tartása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267744" y="32036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energia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203684"/>
            <a:ext cx="2071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Betegség megelőzés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76256" y="3203684"/>
            <a:ext cx="155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 bőr védelme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1061" y="5662989"/>
            <a:ext cx="130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Jó emésztés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1352" y="5661248"/>
            <a:ext cx="20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Jó </a:t>
            </a:r>
            <a:r>
              <a:rPr lang="hu-HU" dirty="0" smtClean="0"/>
              <a:t>ízületek </a:t>
            </a:r>
            <a:r>
              <a:rPr lang="hu-HU" dirty="0" smtClean="0"/>
              <a:t>és </a:t>
            </a:r>
            <a:r>
              <a:rPr lang="hu-HU" dirty="0" smtClean="0"/>
              <a:t>izmok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36564" y="5733256"/>
            <a:ext cx="2295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A testhőmérséklet szabályozása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081278" y="5662989"/>
            <a:ext cx="159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méregtelenítés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00808"/>
            <a:ext cx="1224136" cy="122413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00808"/>
            <a:ext cx="1224136" cy="122413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700808"/>
            <a:ext cx="1224136" cy="122413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149080"/>
            <a:ext cx="1224136" cy="122413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756" y="4149080"/>
            <a:ext cx="1224136" cy="1224136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4149080"/>
            <a:ext cx="1224136" cy="1224136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296" y="4149080"/>
            <a:ext cx="1224136" cy="1224136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048" y="1700808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  <p:bldP spid="18" grpId="0"/>
      <p:bldP spid="8" grpId="0"/>
      <p:bldP spid="9" grpId="0"/>
      <p:bldP spid="1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556792"/>
            <a:ext cx="7416824" cy="4385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Mire van szüksége a szervezetnek?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3501008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A víz minősége</a:t>
            </a:r>
            <a:endParaRPr lang="ru-RU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0" y="3501008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A víz mennyisége</a:t>
            </a:r>
            <a:endParaRPr lang="ru-RU" sz="25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417465"/>
            <a:ext cx="1080120" cy="8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/>
          <a:lstStyle/>
          <a:p>
            <a:r>
              <a:rPr lang="hu-HU" dirty="0" smtClean="0"/>
              <a:t>Mennyi vizet kell inni?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204865"/>
            <a:ext cx="7776864" cy="1927878"/>
          </a:xfrm>
          <a:prstGeom prst="rect">
            <a:avLst/>
          </a:prstGeom>
        </p:spPr>
      </p:pic>
      <p:pic>
        <p:nvPicPr>
          <p:cNvPr id="8" name="Изображение 7" descr="wa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5" y="620688"/>
            <a:ext cx="924197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Mikor igyunk vizet?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00808"/>
            <a:ext cx="5256584" cy="45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Mikor van szükségünk vízre?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915306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És ha nem iszunk eleget?</a:t>
            </a:r>
            <a:endParaRPr lang="ru-RU" dirty="0"/>
          </a:p>
        </p:txBody>
      </p:sp>
      <p:pic>
        <p:nvPicPr>
          <p:cNvPr id="5" name="Изображение 4" descr="Untitled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64296"/>
            <a:ext cx="2119430" cy="3739664"/>
          </a:xfrm>
          <a:prstGeom prst="rect">
            <a:avLst/>
          </a:prstGeom>
        </p:spPr>
      </p:pic>
      <p:pic>
        <p:nvPicPr>
          <p:cNvPr id="6" name="Изображение 5" descr="Untitled-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15" y="1296144"/>
            <a:ext cx="2425729" cy="5201816"/>
          </a:xfrm>
          <a:prstGeom prst="rect">
            <a:avLst/>
          </a:prstGeom>
        </p:spPr>
      </p:pic>
      <p:pic>
        <p:nvPicPr>
          <p:cNvPr id="8" name="Изображение 7" descr="Untitled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96144"/>
            <a:ext cx="222803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1774</Words>
  <Application>Microsoft Office PowerPoint</Application>
  <PresentationFormat>Diavetítés a képernyőre (4:3 oldalarány)</PresentationFormat>
  <Paragraphs>182</Paragraphs>
  <Slides>16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PowerPoint bemutató</vt:lpstr>
      <vt:lpstr>PowerPoint bemutató</vt:lpstr>
      <vt:lpstr>A víz – életünk alapja</vt:lpstr>
      <vt:lpstr>Nyolc ok amiért vizet kell innunk</vt:lpstr>
      <vt:lpstr>Mire van szüksége a szervezetnek?</vt:lpstr>
      <vt:lpstr>Mennyi vizet kell inni?</vt:lpstr>
      <vt:lpstr>Mikor igyunk vizet?</vt:lpstr>
      <vt:lpstr>Mikor van szükségünk vízre?</vt:lpstr>
      <vt:lpstr>És ha nem iszunk eleget?</vt:lpstr>
      <vt:lpstr>Érdekes tény</vt:lpstr>
      <vt:lpstr>A kész megoldás</vt:lpstr>
      <vt:lpstr>Coral-Mine </vt:lpstr>
      <vt:lpstr>Mindig kéznél!</vt:lpstr>
      <vt:lpstr>Kényelmesen használható</vt:lpstr>
      <vt:lpstr>És még:</vt:lpstr>
      <vt:lpstr>PowerPoint bemutató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Gábor Miskei</cp:lastModifiedBy>
  <cp:revision>103</cp:revision>
  <dcterms:created xsi:type="dcterms:W3CDTF">2015-09-25T08:22:08Z</dcterms:created>
  <dcterms:modified xsi:type="dcterms:W3CDTF">2015-10-21T15:59:14Z</dcterms:modified>
</cp:coreProperties>
</file>