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95" r:id="rId2"/>
    <p:sldId id="896" r:id="rId3"/>
    <p:sldId id="935" r:id="rId4"/>
    <p:sldId id="936" r:id="rId5"/>
    <p:sldId id="927" r:id="rId6"/>
    <p:sldId id="937" r:id="rId7"/>
    <p:sldId id="939" r:id="rId8"/>
    <p:sldId id="940" r:id="rId9"/>
    <p:sldId id="941" r:id="rId10"/>
    <p:sldId id="945" r:id="rId11"/>
    <p:sldId id="946" r:id="rId12"/>
    <p:sldId id="947" r:id="rId13"/>
    <p:sldId id="902" r:id="rId14"/>
    <p:sldId id="933" r:id="rId15"/>
    <p:sldId id="905" r:id="rId16"/>
    <p:sldId id="932" r:id="rId17"/>
    <p:sldId id="949" r:id="rId18"/>
    <p:sldId id="950" r:id="rId19"/>
    <p:sldId id="942" r:id="rId20"/>
    <p:sldId id="931" r:id="rId21"/>
    <p:sldId id="948" r:id="rId22"/>
    <p:sldId id="951" r:id="rId23"/>
    <p:sldId id="954" r:id="rId24"/>
    <p:sldId id="943" r:id="rId25"/>
    <p:sldId id="925" r:id="rId26"/>
    <p:sldId id="944" r:id="rId27"/>
    <p:sldId id="953" r:id="rId28"/>
    <p:sldId id="921" r:id="rId29"/>
  </p:sldIdLst>
  <p:sldSz cx="9144000" cy="5143500" type="screen16x9"/>
  <p:notesSz cx="6858000" cy="9144000"/>
  <p:embeddedFontLst>
    <p:embeddedFont>
      <p:font typeface="Myriad Pro" panose="020B050303040302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Roboto Light" panose="020B0604020202020204" charset="0"/>
      <p:regular r:id="rId40"/>
      <p:italic r:id="rId41"/>
    </p:embeddedFont>
    <p:embeddedFont>
      <p:font typeface="Raleway Light" panose="020B0604020202020204" charset="-52"/>
      <p:regular r:id="rId42"/>
    </p:embeddedFont>
    <p:embeddedFont>
      <p:font typeface="Raleway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A4"/>
    <a:srgbClr val="C53166"/>
    <a:srgbClr val="FFFF99"/>
    <a:srgbClr val="D15B9E"/>
    <a:srgbClr val="FFCCCC"/>
    <a:srgbClr val="800000"/>
    <a:srgbClr val="3E9AEE"/>
    <a:srgbClr val="CC0000"/>
    <a:srgbClr val="FF8FE2"/>
    <a:srgbClr val="DEA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53697" autoAdjust="0"/>
  </p:normalViewPr>
  <p:slideViewPr>
    <p:cSldViewPr snapToGrid="0" snapToObjects="1">
      <p:cViewPr varScale="1">
        <p:scale>
          <a:sx n="33" d="100"/>
          <a:sy n="33" d="100"/>
        </p:scale>
        <p:origin x="1578" y="4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Kutatások támasztják alá, hogy a rostok fogyasztása (ajánlott napi mennyiség 20 g) csökkenti számos megbetegedés előfordulási valószínűségét és növeli a várható élethosszt. Napi 25 grammnál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több rost fogyasztása 22%-kal csökkenti az idő előtti elhalálozás előfordulását, valamint 24-56%-kal csökkenti a szív- és érrendszeri, a fertőzéses és a légzőszervi betegségek kialakulásának kockázatát.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bélrendszer nyálkahártyájában szenvedő betegeknél (az ún.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Crohn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betegség) a magas rosttartalmú diéta jelentősen javítja az életminőséget!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1966 és 2014 között lefolytatott 23 nemzetközi tudományos kutatás mutatta ki, hogy a rostban gazdag élelmiszerek nagyobb arányban történő fogyasztása segít a kettes típusú cukorbetegség kialakulásának megelőzésében.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British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Journal értekezése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szerint minden 10 grammnyi rost napi elfogyasztása 10%-kal csökkenti a vastagbélrák kialakulásának kockázatát.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rostok fogyasztása jótékonyan hat a bélműködésre. Ezzel segíti a nehézfémek,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radióizotópok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mérgek kiválasztását is, amelyek felhalmozódása különféle problémákhoz vezet.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Ennek oka, hogy a mérgek rontják a</a:t>
            </a:r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kiválasztás folyamatát, és ez mindenekelőtt a bőrön jelentkezik. Az arc színe egészségtelen lesz, a bőr kiszárad, gyulladttá válik, viszket, a bőrön kiütések jelennek meg.  </a:t>
            </a:r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 hatékony szépségdiéta a rostok megnövelt bevitelén alapszik. E mellett a rostban gazdag élelem (zöldségek, teljes kiőrlésű gabonák, gyümölcsök, bogyók) – a fiatalság megőrzésében fontos szerepet játszó vitaminokban és antioxidánsokban is gazdag.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Európai, amerikai, kanadai és más országbeli kutatások meggyőzően demonstrálják, hogy a kellő mennyiség rost fogyasztása segít az elhízás megelőzésében.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 az ún. mediterrán diéta,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amely gazdag a zöldségekben, gyümölcsökben, teljes kiőrlésű gabonákban a kötőszöveti „elzsírosodás” veszélyét 51%-kal, az ún. rejtett hasi elzsírosodást pedig 59%-kal csökkenti.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Miért segítenek a rostok a fogyásban vagy a testsúly szinten tartásában?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rostok segítik a bélrendszer normális működését, rendszeres kiürülését.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 kívül az oldható rostok vízzel érintkezve géles állagot vesznek fel, ami a jóllakottság érzetét kelti – felesleges kalóriák bevitele nélkül. Pontosan ezen alapszik a karcsúsítást vagy súlycsökkentést segítő termékek hatása.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fontos, hogy ne felejtsünk el vizet inni!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Akárhogy is nézzük, akár a súlykontrol, akár a betegségek megelőzése a cél, rostok nélkül nem fog működni.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sz="1100" b="1" dirty="0">
              <a:solidFill>
                <a:schemeClr val="bg1"/>
              </a:solidFill>
            </a:endParaRPr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HI-FIBER – optimális arányban és mennyiségben tartalmazza a </a:t>
            </a:r>
            <a:r>
              <a:rPr lang="hu-HU" sz="1200" b="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kétféle rostot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és kiegészítésképpen olyan aktív összetevőket, amelyek enzimekkel, aminosavval, vitaminokkal és ásványi sókkal látják el a szervezetet.</a:t>
            </a:r>
          </a:p>
          <a:p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termék különleges előnye: összetételében megtalálható az </a:t>
            </a:r>
            <a:r>
              <a:rPr lang="hu-H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aloe vera gél és a glutamin aminosav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 bizonyítottan jótékony hatással vannak a bélrendszer normális és hatékony működésére.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oldható rostok nagy mennyiségű víz megkötésére képesek, amivel gélszerű masszát képeznek.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 a massza egyfelől védi a gyomor és bél nyálkahártyáját, másrészt segíti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mérgek és salakanyagok kiürülését a szervezetből. Ezen felül a gyomrot megtöltve a jóllakottság érzését kelti, megelőzve a túlsúly kialakulását.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almarost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jóllakottság érzetét kelti, ezzel természetes módon csökkenti az étvágyat és javítja az emésztést. Rendszeres fogyasztása normalizálja a vér koleszterinszintjét, pozitívan hat a bélrendszer mikroflórájára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bélrendszer egészének működésére.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almapektin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nagyon fontos az anyagcsere szempontjából. Csökkenti a koleszterinszintet, javítja a periférikus vérkeringést és a bélrendszer perisztaltikáját. Az almapektin egyik legfőbb értéke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 tulajdonsága, hogy kíméletesen, de hatékonyan képes megtisztítani az szervezetet a káros anyagoktól (és mindeközben nem bontja meg a mikroflóra egyensúlyát). A pektint néha az emberi szervezet „méregtelenítőjének” is szokták nevezni a radioizotópok, nehézfémek, vegyszerek és más káros anyagok kiürítésének különleges képességéért.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inulin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 szénhidrát, ami bizonyos növények gyökerében és gumójában található. A HI-FIBER cikóriagyökérből kivont inulint tartalmaz.</a:t>
            </a:r>
          </a:p>
          <a:p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inulin a bélrendszer egészséges mikroflórájának tápláléka.</a:t>
            </a: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Javítja a szénhidrát és a zsír anyagcseréjét, normalizálja a vércukorszintet, aktivizálja a zsírégetést, megakadályozza az ún.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atherosclerotikus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plakkok kialakulását.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inulin segít a méregtelenítésben is, jó hatással van a májra.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 </a:t>
            </a:r>
            <a:r>
              <a:rPr lang="en-US" sz="1200" b="1" dirty="0"/>
              <a:t>glükomannán</a:t>
            </a:r>
            <a:r>
              <a:rPr lang="hu-HU" sz="1200" dirty="0"/>
              <a:t> – oldható növény rost, amit a japán „</a:t>
            </a:r>
            <a:r>
              <a:rPr lang="hu-HU" sz="1200" dirty="0" err="1"/>
              <a:t>konjak</a:t>
            </a:r>
            <a:r>
              <a:rPr lang="hu-HU" sz="1200" dirty="0"/>
              <a:t>” növény gumójából állítnak elő. A többi rosthoz hasonlóan képes a zsír egy részének megkötésére, a</a:t>
            </a:r>
            <a:r>
              <a:rPr lang="hu-HU" sz="1200" baseline="0" dirty="0"/>
              <a:t> zsír bélcsatornában történő felszívódásának lassítására. Ezzel segít a testsúly szinten tartásában is.</a:t>
            </a:r>
          </a:p>
          <a:p>
            <a:endParaRPr lang="hu-H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</a:t>
            </a:r>
            <a:r>
              <a:rPr lang="hu-HU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természetes anyagokat és étrend-kiegészítőket felhasználó népszerű fogyókúrás műsor házigazdája állítja, hogy a glükomannán egyike a legjobb étvágyszabályzóknak! Hosszantartó jóllakottságot biztosít, finoman elnyomja az éhségérzetet, csökkenti a kalóriabevitelt. Ezen kívül ez az oldható rostfajta segít a vér cukorszintjének szabályozásában is.</a:t>
            </a:r>
          </a:p>
          <a:p>
            <a:endParaRPr lang="hu-H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glükomannán vízfelvételi képessége saját tömegének kétszázszorosa (!),ezért fogyasztásakor ügyelni kell a fokozott folyadékbevitelre!!!</a:t>
            </a:r>
          </a:p>
          <a:p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oldható rostok </a:t>
            </a:r>
            <a:r>
              <a:rPr lang="hu-HU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(cellulóz, rizskorpa) aktiválják a belek perisztaltikus mozgását és gyorsítják az étel áthaladását a bélcsatornán. A nem oldható rostokat a szervezet nem emészti meg, de a durvább rostszálak, mint egy kefe, tisztítják meg a bélfalakat. Az ilyen tisztítás eredményeképpen javulnak az anyacsere folyamatok, és hatékonyabbá válik a tápanyagok felszívódása.</a:t>
            </a: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HI-FIBER összetételében nem oldható rostként cellulóz és rizskorpa található.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rizskorpa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rizsszemek héjdarabkái) puha „seprőként” segítik a szervezetet a kosz eltakarításában. A rizskorpa gazdag</a:t>
            </a:r>
            <a:r>
              <a:rPr lang="hu-HU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B-, E-, K-vitaminokban, vasban, nátriumban, szelénben, cinkben, magnéziumban, kolinban és más hasznos tápanyagokban.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Megköti a mérgeket és a felesleges koleszterint, javítja az emésztést, tisztítja a gyomrot és a béltraktust, jó táptalajt teremtve ezzel a hasznos bélfóra növekedésének.</a:t>
            </a: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cellulóz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vizet szív magába, segíti a vastagbél munkáját. Javítja az</a:t>
            </a:r>
            <a:r>
              <a:rPr lang="hu-HU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anyagcsere termékek állagát, 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gyorsítja a vastagbélen keresztül történő kiürülését. Ezzel gátolja a székrekedést, segít megelőzni a vastagbélgyulladást és az aranyeret.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baseline="0" dirty="0"/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glutamin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ún. feltételesen esszenciális aminosav, ami nemcsak a fehérjeszintézisben játszik fontos szerepet, de kulcsfontosságú a bélrendszer szerkezetének és működésének fenntartásához is. Ez különösen igaz akkor, amikor sérül az emésztőrendszeri nyálkahártya (pl. bélirritáció szindróma).</a:t>
            </a:r>
          </a:p>
          <a:p>
            <a:endParaRPr lang="hu-H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ilyen betegség tipikus tünete a gyomorfájás, puffadás, székletproblémák.</a:t>
            </a:r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aloe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gyógyító hatása régóta ismert.</a:t>
            </a:r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Aktivizálja az immunrendszert, enyhíti a gyulladásos folyamatokat.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aloe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veraban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található különleges bioaktív hatóanyagok, az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antrakinonok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gyenge hashajtó hatással bírnak, és segítenek a szervezet méregtelenítésében.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aloe gél képes védőbevonatot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képezni a gyomor és a bél nyálkahártyáján, csökkentve ezzel a nyálkahártya irritáció kialakulásának veszélyét.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rendszeresen fogyasztott aloe vera javítja a bélrendszer motorikus működését, segíti a hasznos bélflóra fejlődését.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acai bogyót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szuper-élelmiszerként alkalmazzák, lassítja az öregedés folyamatát, támogatja a szív- és érrendszert.</a:t>
            </a:r>
          </a:p>
          <a:p>
            <a:endParaRPr lang="hu-H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Néha egészen csodálatos hatásokat tulajdonítanak neki, bár a hasznosságának titka nem más, mint az antioxidáns összetétele.  Manapság egyre gyakrabban alkalmazzák a kívánt testsúly fenntartásához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szervezet általános fiatalításához is!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szilva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gazdag élelmi rostban, káliumban, foszforban, de megtalálható benne a kalcium, a magnézium, a vas (és kisebb mennyiségben) a bór, a mangán, a réz, a cink, a nikkel és a króm is. Szintén tartalmaz a szilva pektint, tannint, nitrogéntartalmú vegyületeket és szerves savakat (almasav, citromsav, oxálsav).</a:t>
            </a:r>
            <a:b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hu-H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Enyhe hashajtó hatása miatt székrekedés vagy bélproblémák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esetén is 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ajánlott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szilva jótékony hatású a májra, szabályozza a koleszterinszintet, gyorsítja a víz- és sófelesleg kiürítését. Pektintartalmának köszönhetően segít a szervezet izotópoktól való megtisztításában is. 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HI-FIBER természetes bogyósgyümölcs aromákat és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sztevia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alapú édesítőszert tartalmaz.</a:t>
            </a:r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adag HI-FIBER tápértéke mindössze 25 kcal!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 előny azok számára, akik ügyelnek testsúlyukra.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HI-FIBER eubiotikus vacsoraként ideális kiegészítője a Coral Detox programnak.</a:t>
            </a:r>
            <a:endParaRPr lang="ru-RU" dirty="0"/>
          </a:p>
          <a:p>
            <a:pPr>
              <a:buFont typeface="Arial" charset="0"/>
              <a:buNone/>
              <a:defRPr/>
            </a:pPr>
            <a:endParaRPr lang="ru-RU" sz="12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Font typeface="Arial" charset="0"/>
              <a:buNone/>
              <a:defRPr/>
            </a:pPr>
            <a:r>
              <a:rPr lang="hu-HU" sz="1200" dirty="0">
                <a:solidFill>
                  <a:srgbClr val="000000"/>
                </a:solidFill>
                <a:latin typeface="Myriad Pro"/>
                <a:cs typeface="Myriad Pro"/>
              </a:rPr>
              <a:t>Lefekvés előtt egy órával a lakto- bifidobaktériumok fejlődésnek támogatása</a:t>
            </a:r>
            <a:r>
              <a:rPr lang="hu-HU" sz="1200" baseline="0" dirty="0">
                <a:solidFill>
                  <a:srgbClr val="000000"/>
                </a:solidFill>
                <a:latin typeface="Myriad Pro"/>
                <a:cs typeface="Myriad Pro"/>
              </a:rPr>
              <a:t> céljából célszerű egy adag HI-FIBER elfogyasztása tejjel vagy erjesztett tejtermékkel (joghurt, kefir, stb.).</a:t>
            </a:r>
            <a:endParaRPr lang="hu-HU" sz="12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752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000" baseline="0" noProof="0" dirty="0"/>
              <a:t>A cellulóz vagy étkezési rost – a növény legkeményebb, nehezen emészthető része, ami tulajdonképpen a növényi rostszálak fonata, és fő alkotórésze a levélzöldnek, a káposztalevélnek, a bab, a gyümölcsök, a zöldségek, a magvak és a gabonafélék héjának.</a:t>
            </a:r>
          </a:p>
          <a:p>
            <a:endParaRPr lang="hu-HU" sz="1000" baseline="0" noProof="0" dirty="0"/>
          </a:p>
          <a:p>
            <a:r>
              <a:rPr lang="hu-HU" sz="1000" baseline="0" noProof="0" dirty="0"/>
              <a:t>A rost – egy bonyolult szerkezetű szénhidrát, amelyet az emésztőrendszerünk nehezen bont le. Ugyanakkor a rost egyben egy fontos tápanyag is, ami a vízhez, ásványi sókhoz és a vitaminokhoz hasonlóan fontos szerepet játszik szervezet működésében.</a:t>
            </a:r>
          </a:p>
          <a:p>
            <a:endParaRPr lang="hu-HU" sz="1000" baseline="0" noProof="0" dirty="0"/>
          </a:p>
          <a:p>
            <a:r>
              <a:rPr lang="hu-HU" sz="1000" baseline="0" noProof="0" dirty="0"/>
              <a:t>A rost csökkenti az étel tartózkodási idejét a gyomor-bél traktusban, gyorsítja a táplálék áthaladását az emésztőcsatornán, és ezzel egyidejűleg segít a szervezetet megtisztításában.</a:t>
            </a:r>
          </a:p>
          <a:p>
            <a:endParaRPr lang="hu-HU" sz="1000" baseline="0" noProof="0" dirty="0"/>
          </a:p>
          <a:p>
            <a:r>
              <a:rPr lang="hu-HU" sz="1000" baseline="0" noProof="0" dirty="0"/>
              <a:t>A rostok (növényi rost, étkezési rost, </a:t>
            </a:r>
            <a:r>
              <a:rPr lang="hu-HU" sz="1000" baseline="0" noProof="0" dirty="0" err="1"/>
              <a:t>prebiotikumok</a:t>
            </a:r>
            <a:r>
              <a:rPr lang="hu-HU" sz="1000" baseline="0" noProof="0" dirty="0"/>
              <a:t>) két típusát különböztetjük meg – az oldhatót és a nem oldhatót.</a:t>
            </a:r>
          </a:p>
          <a:p>
            <a:endParaRPr lang="hu-HU" sz="1000" baseline="0" noProof="0" dirty="0"/>
          </a:p>
          <a:p>
            <a:r>
              <a:rPr lang="hu-HU" sz="1000" baseline="0" noProof="0" dirty="0"/>
              <a:t>A nem oldható (durva) rost  - a növény „csontvázát” alkotó növényi rostfalak héja, az oldható pedig – a növény sejtfelépítménye, vagy „teste”. Akár az egyik, akár a másik formájában, a rost minden növényben jelen van, de megtalálható a tengeri hínárfélékben is. </a:t>
            </a:r>
          </a:p>
          <a:p>
            <a:endParaRPr lang="hu-HU" sz="1000" baseline="0" noProof="0" dirty="0"/>
          </a:p>
          <a:p>
            <a:endParaRPr lang="hu-HU" sz="1000" baseline="0" noProof="0" dirty="0"/>
          </a:p>
          <a:p>
            <a:endParaRPr lang="hu-HU" sz="1000" baseline="0" noProof="0" dirty="0"/>
          </a:p>
          <a:p>
            <a:endParaRPr lang="hu-HU" sz="1000" baseline="0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rostok hiánya – a mai ember étrendjével kapcsolatos egyik legfőbb probléma.</a:t>
            </a:r>
          </a:p>
          <a:p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Általánosságban elmondható, hogy a feldolgozott étel nem más, mint tápanyag nélküli „üres kalória”. Ezeket az ételeket a magas cukor-, só-, zsírtartalom, a nátrium-glutamát, a fűszerek és a különféle élelmiszer adalékok miatt ízletesnek találjuk. A gyártóknak megéri az íz és az aroma feljavítása, hiszen ezeknek köszönhetően (és nem a hasznosságuk vagy egészséges voltuk miatt) költenek rá a fogyasztók, különösen akkor, ha éhesek. A mesterséges étel nem szimplán finom, hanem „szuper finom”, aminek nagyon nehéz ellenállni. A természetes élelmiszerek ezek után már nyersnek és íztelennek tűnhetnek.</a:t>
            </a:r>
          </a:p>
          <a:p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 után nem csoda, ha túl sokat eszünk.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sietünk, inkább esszük a feldolgozott ételeket, mint a friss zöldséget és gyümölcsöt, és ezekben a gyakran hőkezelésen keresztülment termékekben már nagyon kevés a hasznos és szükséges tápanyag. </a:t>
            </a:r>
          </a:p>
          <a:p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eredmény előre megjósolható és nyilvánvaló: vitamin-, </a:t>
            </a:r>
            <a:r>
              <a:rPr lang="hu-HU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ásványianyag-</a:t>
            </a:r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rosthiány, az ennek következtében kialakuló túlsúly, magas vércukorszint, magas koleszterin, emésztési problémák, anyagcserezavar, a mérgek és salakanyagok felgyülemlése.</a:t>
            </a: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továbbiakban apátia, letargia, bőrproblémák, fáradtság, depresszió alakul ki, amit mi ismét csak „finom és ártalmatlan” nassolással kezelünk.</a:t>
            </a: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 egy ördögi kör!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híve a gyorséttermi ételeknek és figyel arra, hogy minőségi ételeket egyen?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Szervezete ennek ellenére nélkülözheti a szükséges élelmi rostot!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Nézzük meg, miért: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000" baseline="0" dirty="0"/>
              <a:t>1. Az ajánlott napi zöldség- és gyümölcsfogyasztás kb. 400 g. Ez kb. az a napi 5 adag elfogyasztása, amit a dietetikusok hajtogatnak. Az emberek többsége ennél lényegesen kevesebbet fogyaszt, sokan egyáltalán nem esznek zöldségféléket és gyümölcsöket!</a:t>
            </a:r>
          </a:p>
          <a:p>
            <a:endParaRPr lang="hu-HU" sz="1000" baseline="0" dirty="0"/>
          </a:p>
          <a:p>
            <a:r>
              <a:rPr lang="hu-HU" sz="1000" baseline="0" dirty="0"/>
              <a:t>2. A minőségi zöldség és gyümölcs nem mindenki számára elérhető, különösen nem szezonon kívül.</a:t>
            </a:r>
          </a:p>
          <a:p>
            <a:endParaRPr lang="hu-HU" sz="1000" baseline="0" dirty="0"/>
          </a:p>
          <a:p>
            <a:r>
              <a:rPr lang="hu-HU" sz="1000" baseline="0" dirty="0"/>
              <a:t>3. Sokan hajlamosak fogyasztás előtt meghámozni a zöldségeket és a gyümölcsöket, van aki amiatt, mert úgy gondolja itt halmozódnak fel a káros anyagok, van aki azért, mert nem kedveli a héj keményebb állagát. Pedig a héjban, és más „hulladéknak” tartott növényi részben  rekord mennyiségű rost található, ami különösen fontos a normális emésztéshez.</a:t>
            </a:r>
          </a:p>
          <a:p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Kiváló rostforrások a gabonafélék és a magvak, ugyanakkor messze nem mindenki kedveli ezeket. Van aki gyermekkorában megcsömörlött ezektől, van aki csak az időt sajnálja az elkészítésükre, és előnyben részesíti a feldolgozott gabonapehely termékeket. De ezek gyakran olyan termékek, ami a soklépéses ipari feldolgozás során elveszítették tápanyagaik és rosttartalmuk jelentős részét.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Bár a diófélék (dió, mogyoró, mandula, kesudió, pisztácia) jelentős mennyiségű élelmi rostot tartalmaznak, nagyon magas a kalóriaértékük, ezért nem szolgálhatnak elsődleges rostforrásként, különösen akkor nem, ha ügyelnünk kell a testsúlyunkra. Ugyanez vonatkozik a szárított gyümölcsökre is, ezekben nemcsak a rost és a vitamin sok, hanem a cukor is. Viszont mivel a szárított termékek édesek és nem tűnnek kiadósnak, könnyű ezekből túl sokat enni.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 diéták</a:t>
            </a:r>
            <a:r>
              <a:rPr lang="hu-HU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elégtelen rostbevitellel járnak.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 a fehérjediéta hívei (többek közt a divatos </a:t>
            </a:r>
            <a:r>
              <a:rPr lang="hu-HU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Dukan-Atkins</a:t>
            </a:r>
            <a:r>
              <a:rPr lang="hu-HU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diéta) egyáltalán nem esznek gyümölcsöt, viszont sok húst és halat fogyasztanak, amik nem tartalmaznak rostokat.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hús nehezen és lassan emészthető étel, és szabálytalan széklet esetén az emésztetlen húsmaradékok a szervezetben mérgező anyagok felszabadulásához vezethetnek. Külső tünetekben ez fejfájásban, fáradtságban, a bőr állagának romlásában, székrekedésben nyilvánulhat meg.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idősebb emberek néha a fogproblémák miatt kerülik a zöldségek és a gyümölcsök fogyasztását, így rosthiányban szenvedhetnek.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 az élelmi rostok számukra különösen fontosak – a korral a gyomor-bél traktus működése általában romlik, lassul a bélrendszer perisztaltikája. Még azok is, akik gyermekkorukban a „szöget is meg tudták emészteni”, enzimkészítményeket,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probiotikumokat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hashajtókat szednek, hogy elkerüljék az emésztési problémákat.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étrendünkben található élelmi rostokat semmi nem tudja helyettesíteni.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rostok fenntartják a bélrendszer hasznos élőflórájának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egyensúlyát, stimulálják a béltraktus mozgását, segítik a mérgek, a rossz koleszterin és más anyagcseretermékek kiválasztását, védelmet nyújtanak a vércukor hirtelen ingadozása ellen, segítenek a helyes testsúly megtartásában.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/>
              <a:t>www.bestppt.com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Olga.Shirimova\Desktop\Hi_Fiber_background 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587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268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>
                <a:solidFill>
                  <a:schemeClr val="bg1"/>
                </a:solidFill>
              </a:rPr>
              <a:t>CORAL-CLUB.COM</a:t>
            </a:r>
          </a:p>
        </p:txBody>
      </p:sp>
      <p:sp>
        <p:nvSpPr>
          <p:cNvPr id="7" name="Rectangle 5"/>
          <p:cNvSpPr/>
          <p:nvPr/>
        </p:nvSpPr>
        <p:spPr>
          <a:xfrm>
            <a:off x="3260110" y="572057"/>
            <a:ext cx="4788513" cy="1379574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  <a:latin typeface="Raleway"/>
              <a:cs typeface="Raleway"/>
            </a:endParaRPr>
          </a:p>
          <a:p>
            <a:r>
              <a:rPr lang="hu-HU" sz="4000" b="1" dirty="0">
                <a:solidFill>
                  <a:srgbClr val="FFFF99"/>
                </a:solidFill>
                <a:latin typeface="Raleway"/>
                <a:cs typeface="Raleway"/>
              </a:rPr>
              <a:t>Daily Delicious </a:t>
            </a:r>
          </a:p>
          <a:p>
            <a:r>
              <a:rPr lang="hu-HU" sz="4000" b="1" dirty="0">
                <a:solidFill>
                  <a:srgbClr val="FFFF99"/>
                </a:solidFill>
                <a:latin typeface="Raleway"/>
                <a:cs typeface="Raleway"/>
              </a:rPr>
              <a:t>HI-FIBER</a:t>
            </a:r>
            <a:r>
              <a:rPr lang="ru-RU" b="1" dirty="0">
                <a:solidFill>
                  <a:srgbClr val="7030A0"/>
                </a:solidFill>
                <a:latin typeface="Raleway"/>
                <a:cs typeface="Raleway"/>
              </a:rPr>
              <a:t/>
            </a:r>
            <a:br>
              <a:rPr lang="ru-RU" b="1" dirty="0">
                <a:solidFill>
                  <a:srgbClr val="7030A0"/>
                </a:solidFill>
                <a:latin typeface="Raleway"/>
                <a:cs typeface="Raleway"/>
              </a:rPr>
            </a:br>
            <a:endParaRPr lang="ru-RU" sz="3200" b="1" dirty="0">
              <a:solidFill>
                <a:srgbClr val="7030A0"/>
              </a:solidFill>
            </a:endParaRPr>
          </a:p>
          <a:p>
            <a:pPr algn="ctr"/>
            <a:endParaRPr lang="ru-RU" sz="2800" b="1" dirty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EF1156">
                <a:tint val="45000"/>
                <a:satMod val="400000"/>
              </a:srgbClr>
            </a:duotone>
            <a:lum bright="64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6035" y="36786"/>
            <a:ext cx="4558350" cy="455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0111" y="2142698"/>
            <a:ext cx="5076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Kiegyensúlyozott étkezési rost- forrás a bogyós gyümölcsök markáns ízével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10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17909" y="0"/>
            <a:ext cx="4026091" cy="52117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454498" y="1238772"/>
            <a:ext cx="364523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000" b="1" dirty="0">
                <a:solidFill>
                  <a:schemeClr val="bg1"/>
                </a:solidFill>
              </a:rPr>
              <a:t>A rost</a:t>
            </a:r>
            <a:r>
              <a:rPr lang="ru-RU" sz="5000" b="1" dirty="0">
                <a:solidFill>
                  <a:schemeClr val="bg1"/>
                </a:solidFill>
              </a:rPr>
              <a:t>–</a:t>
            </a:r>
            <a:br>
              <a:rPr lang="ru-RU" sz="5000" b="1" dirty="0">
                <a:solidFill>
                  <a:schemeClr val="bg1"/>
                </a:solidFill>
              </a:rPr>
            </a:br>
            <a:r>
              <a:rPr lang="hu-HU" sz="5000" b="1" dirty="0">
                <a:solidFill>
                  <a:schemeClr val="bg1"/>
                </a:solidFill>
              </a:rPr>
              <a:t>egészség</a:t>
            </a:r>
            <a:endParaRPr lang="ru-RU" sz="5000" b="1" dirty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" y="1"/>
            <a:ext cx="5545753" cy="521174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22594645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11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94831" y="-3"/>
            <a:ext cx="4404904" cy="5146072"/>
          </a:xfrm>
          <a:prstGeom prst="rect">
            <a:avLst/>
          </a:prstGeom>
          <a:solidFill>
            <a:srgbClr val="D15B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169706" y="650715"/>
            <a:ext cx="397429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bg1"/>
                </a:solidFill>
              </a:rPr>
              <a:t>A rost </a:t>
            </a:r>
            <a:r>
              <a:rPr lang="ru-RU" sz="5400" b="1" dirty="0">
                <a:solidFill>
                  <a:schemeClr val="bg1"/>
                </a:solidFill>
              </a:rPr>
              <a:t>–</a:t>
            </a:r>
            <a:br>
              <a:rPr lang="ru-RU" sz="5400" b="1" dirty="0">
                <a:solidFill>
                  <a:schemeClr val="bg1"/>
                </a:solidFill>
              </a:rPr>
            </a:br>
            <a:r>
              <a:rPr lang="hu-HU" sz="5400" b="1" dirty="0">
                <a:solidFill>
                  <a:schemeClr val="bg1"/>
                </a:solidFill>
              </a:rPr>
              <a:t>szépség!</a:t>
            </a:r>
            <a:r>
              <a:rPr lang="ru-RU" sz="5400" b="1" dirty="0">
                <a:solidFill>
                  <a:schemeClr val="bg1"/>
                </a:solidFill>
              </a:rPr>
              <a:t/>
            </a:r>
            <a:br>
              <a:rPr lang="ru-RU" sz="5400" b="1" dirty="0">
                <a:solidFill>
                  <a:schemeClr val="bg1"/>
                </a:solidFill>
              </a:rPr>
            </a:br>
            <a:endParaRPr lang="ru-RU" sz="5400" b="1" dirty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2" y="-2"/>
            <a:ext cx="5066779" cy="51435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7310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30555" y="-3"/>
            <a:ext cx="5169180" cy="5146072"/>
          </a:xfrm>
          <a:prstGeom prst="rect">
            <a:avLst/>
          </a:prstGeom>
          <a:solidFill>
            <a:srgbClr val="3E9A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213444" y="513780"/>
            <a:ext cx="38787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000" b="1" dirty="0">
                <a:solidFill>
                  <a:schemeClr val="bg1"/>
                </a:solidFill>
              </a:rPr>
              <a:t>A rost </a:t>
            </a:r>
            <a:r>
              <a:rPr lang="ru-RU" sz="5000" b="1" dirty="0">
                <a:solidFill>
                  <a:schemeClr val="bg1"/>
                </a:solidFill>
              </a:rPr>
              <a:t>–</a:t>
            </a:r>
            <a:br>
              <a:rPr lang="ru-RU" sz="5000" b="1" dirty="0">
                <a:solidFill>
                  <a:schemeClr val="bg1"/>
                </a:solidFill>
              </a:rPr>
            </a:br>
            <a:r>
              <a:rPr lang="hu-HU" sz="5000" b="1" dirty="0">
                <a:solidFill>
                  <a:schemeClr val="bg1"/>
                </a:solidFill>
              </a:rPr>
              <a:t>karcsúság</a:t>
            </a:r>
            <a:r>
              <a:rPr lang="ru-RU" sz="5000" b="1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8" y="-3"/>
            <a:ext cx="5356196" cy="51460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6674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Olga.Shirimova\Desktop\Hi_Fiber_background 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13</a:t>
            </a:fld>
            <a:endParaRPr sz="1400" spc="36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96522" y="-287988"/>
            <a:ext cx="4859022" cy="4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204" y="4076354"/>
            <a:ext cx="3811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FF99"/>
                </a:solidFill>
              </a:rPr>
              <a:t>1 </a:t>
            </a:r>
            <a:r>
              <a:rPr lang="hu-HU" sz="1400" dirty="0">
                <a:solidFill>
                  <a:srgbClr val="FFFF99"/>
                </a:solidFill>
              </a:rPr>
              <a:t>doboz </a:t>
            </a:r>
            <a:r>
              <a:rPr lang="ru-RU" sz="1400" dirty="0">
                <a:solidFill>
                  <a:srgbClr val="FFFF99"/>
                </a:solidFill>
              </a:rPr>
              <a:t>= 30 </a:t>
            </a:r>
            <a:r>
              <a:rPr lang="hu-HU" sz="1400" dirty="0">
                <a:solidFill>
                  <a:srgbClr val="FFFF99"/>
                </a:solidFill>
              </a:rPr>
              <a:t>adag </a:t>
            </a:r>
            <a:r>
              <a:rPr lang="ru-RU" sz="1400" dirty="0">
                <a:solidFill>
                  <a:srgbClr val="FFFF99"/>
                </a:solidFill>
              </a:rPr>
              <a:t>(9 </a:t>
            </a:r>
            <a:r>
              <a:rPr lang="hu-HU" sz="1400" dirty="0">
                <a:solidFill>
                  <a:srgbClr val="FFFF99"/>
                </a:solidFill>
              </a:rPr>
              <a:t>g/adag</a:t>
            </a:r>
            <a:r>
              <a:rPr lang="ru-RU" sz="1400" dirty="0">
                <a:solidFill>
                  <a:srgbClr val="FFFF99"/>
                </a:solidFill>
              </a:rPr>
              <a:t>), </a:t>
            </a:r>
            <a:br>
              <a:rPr lang="ru-RU" sz="1400" dirty="0">
                <a:solidFill>
                  <a:srgbClr val="FFFF99"/>
                </a:solidFill>
              </a:rPr>
            </a:br>
            <a:r>
              <a:rPr lang="hu-HU" sz="1400" dirty="0">
                <a:solidFill>
                  <a:srgbClr val="FFFF99"/>
                </a:solidFill>
              </a:rPr>
              <a:t>naponta egy adag elfogyasztása</a:t>
            </a:r>
            <a:endParaRPr lang="ru-RU" sz="1400" dirty="0">
              <a:solidFill>
                <a:srgbClr val="FFFF99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29025" y="352425"/>
            <a:ext cx="52010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Daily Delicious 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HI-FIBER –</a:t>
            </a:r>
            <a:br>
              <a:rPr lang="hu-HU" sz="2800" b="1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</a:br>
            <a:r>
              <a:rPr lang="hu-HU" sz="2800" b="1" dirty="0">
                <a:solidFill>
                  <a:srgbClr val="FFFF99"/>
                </a:solidFill>
                <a:latin typeface="+mj-lt"/>
                <a:ea typeface="Roboto Light" panose="02000000000000000000" pitchFamily="2" charset="0"/>
              </a:rPr>
              <a:t>Kiegyensúlyozott étkezési rost- forrás a bogyós gyümölcsök markáns ízével.</a:t>
            </a:r>
          </a:p>
          <a:p>
            <a:pPr algn="ctr"/>
            <a:endParaRPr lang="hu-HU" sz="2800" b="1" dirty="0">
              <a:solidFill>
                <a:srgbClr val="FFFF99"/>
              </a:solidFill>
              <a:latin typeface="+mj-lt"/>
              <a:ea typeface="Roboto Light" panose="02000000000000000000" pitchFamily="2" charset="0"/>
            </a:endParaRPr>
          </a:p>
          <a:p>
            <a:pPr algn="ctr"/>
            <a:endParaRPr lang="hu-HU" sz="2800" b="1" dirty="0">
              <a:solidFill>
                <a:schemeClr val="bg1"/>
              </a:solidFill>
              <a:latin typeface="+mj-lt"/>
              <a:ea typeface="Roboto Light" panose="02000000000000000000" pitchFamily="2" charset="0"/>
            </a:endParaRPr>
          </a:p>
          <a:p>
            <a:pPr algn="ctr"/>
            <a:r>
              <a:rPr lang="hu-HU" sz="3200" b="1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Egy rost, </a:t>
            </a:r>
            <a:br>
              <a:rPr lang="hu-HU" sz="3200" b="1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</a:br>
            <a:r>
              <a:rPr lang="hu-HU" sz="3200" b="1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ami még finom is!</a:t>
            </a:r>
          </a:p>
          <a:p>
            <a:endParaRPr lang="hu-HU" sz="2000" dirty="0">
              <a:latin typeface="+mj-lt"/>
              <a:ea typeface="Roboto Light" panose="02000000000000000000" pitchFamily="2" charset="0"/>
            </a:endParaRPr>
          </a:p>
          <a:p>
            <a:endParaRPr lang="hu-HU" sz="2000" dirty="0">
              <a:latin typeface="+mj-lt"/>
              <a:ea typeface="Roboto Light" panose="02000000000000000000" pitchFamily="2" charset="0"/>
            </a:endParaRPr>
          </a:p>
          <a:p>
            <a:endParaRPr lang="hu-HU" sz="2000" dirty="0">
              <a:latin typeface="+mj-lt"/>
              <a:ea typeface="Roboto Light" panose="02000000000000000000" pitchFamily="2" charset="0"/>
            </a:endParaRPr>
          </a:p>
          <a:p>
            <a:endParaRPr lang="hu-HU" sz="2000" dirty="0">
              <a:latin typeface="+mj-lt"/>
              <a:ea typeface="Roboto Light" panose="02000000000000000000" pitchFamily="2" charset="0"/>
            </a:endParaRPr>
          </a:p>
          <a:p>
            <a:endParaRPr lang="hu-H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5"/>
          <p:cNvSpPr/>
          <p:nvPr/>
        </p:nvSpPr>
        <p:spPr>
          <a:xfrm>
            <a:off x="428625" y="4041874"/>
            <a:ext cx="8258175" cy="569117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Raleway"/>
                <a:cs typeface="Raleway"/>
              </a:rPr>
              <a:t> </a:t>
            </a:r>
            <a:endParaRPr lang="ru-RU" sz="1400" b="1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0092"/>
            <a:ext cx="3279235" cy="3279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692073"/>
            <a:ext cx="6286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HI-FIBER</a:t>
            </a:r>
            <a:r>
              <a:rPr lang="ru-RU" sz="2000" b="1" dirty="0"/>
              <a:t>– </a:t>
            </a:r>
            <a:r>
              <a:rPr lang="hu-HU" sz="2000" b="1" dirty="0"/>
              <a:t>a különféle rostok és más, az emésztőrendszert segítő komponensek kiegyensúlyozott összeállítása</a:t>
            </a:r>
            <a:endParaRPr lang="ru-RU" sz="2000" b="1" dirty="0"/>
          </a:p>
          <a:p>
            <a:pPr algn="ctr"/>
            <a:r>
              <a:rPr lang="ru-RU" sz="2400" b="1" dirty="0"/>
              <a:t> </a:t>
            </a:r>
          </a:p>
          <a:p>
            <a:pPr algn="ctr"/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749330"/>
            <a:ext cx="2292544" cy="22925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48150" y="2316435"/>
            <a:ext cx="1038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C53166"/>
                </a:solidFill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0175" y="2010549"/>
            <a:ext cx="3476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C53166"/>
                </a:solidFill>
                <a:latin typeface="+mj-lt"/>
              </a:rPr>
              <a:t>Oldható rostok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C53166"/>
                </a:solidFill>
                <a:latin typeface="+mj-lt"/>
              </a:rPr>
              <a:t>Nem oldható rostok </a:t>
            </a:r>
            <a:r>
              <a:rPr lang="ru-RU" sz="1600" b="1" dirty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>
                <a:solidFill>
                  <a:srgbClr val="C53166"/>
                </a:solidFill>
                <a:latin typeface="+mj-lt"/>
              </a:rPr>
            </a:br>
            <a:endParaRPr lang="ru-RU" sz="1600" b="1" dirty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C53166"/>
                </a:solidFill>
                <a:latin typeface="+mj-lt"/>
              </a:rPr>
              <a:t>Glutamin</a:t>
            </a:r>
            <a:r>
              <a:rPr lang="ru-RU" sz="1600" b="1" dirty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>
                <a:solidFill>
                  <a:srgbClr val="C53166"/>
                </a:solidFill>
                <a:latin typeface="+mj-lt"/>
              </a:rPr>
            </a:br>
            <a:endParaRPr lang="ru-RU" sz="1600" b="1" dirty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C53166"/>
                </a:solidFill>
                <a:latin typeface="+mj-lt"/>
              </a:rPr>
              <a:t>Aloe vera gél</a:t>
            </a:r>
            <a:r>
              <a:rPr lang="ru-RU" sz="1600" b="1" dirty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>
                <a:solidFill>
                  <a:srgbClr val="C53166"/>
                </a:solidFill>
                <a:latin typeface="+mj-lt"/>
              </a:rPr>
            </a:br>
            <a:endParaRPr lang="ru-RU" sz="1600" b="1" dirty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C53166"/>
                </a:solidFill>
                <a:latin typeface="+mj-lt"/>
              </a:rPr>
              <a:t>Természetes bogyósgyümölcs aromák, szteviozid édesítőszer</a:t>
            </a:r>
            <a:endParaRPr lang="ru-RU" sz="1600" b="1" dirty="0">
              <a:solidFill>
                <a:srgbClr val="C531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771936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314325" y="3626367"/>
            <a:ext cx="8610600" cy="1049034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A HI-FIBER TERMÉKBEN TALÁLHATÓ OLDHATÓ ROSTOK</a:t>
            </a:r>
            <a:endParaRPr lang="ru-RU" sz="1600" dirty="0">
              <a:solidFill>
                <a:srgbClr val="BD39A4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821" y="1066577"/>
            <a:ext cx="1393378" cy="922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9050" y="506852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Oldható rostok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68" y="1191198"/>
            <a:ext cx="1257300" cy="798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951" y="1102047"/>
            <a:ext cx="1181100" cy="118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12" y="2413477"/>
            <a:ext cx="1123950" cy="835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2934" y="1989484"/>
            <a:ext cx="1601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Almarost és pektin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81662" y="1989484"/>
            <a:ext cx="1132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Guargumi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3725" y="2095500"/>
            <a:ext cx="120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Gumiarábikum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57675" y="3048000"/>
            <a:ext cx="1423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/>
              <a:t>Inulin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6468" y="3048000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glükomannán</a:t>
            </a:r>
            <a:endParaRPr lang="ru-RU" sz="1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408" y="2383529"/>
            <a:ext cx="1042493" cy="7525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325" y="818363"/>
            <a:ext cx="3514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Védi a gyomor- és bélnyálkahártyát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Megkönnyíti a salakanyagok ürítését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A jóllakottság érzetével segít az étvágy szabályozásában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90" y="287248"/>
            <a:ext cx="4200033" cy="41619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0550" y="549555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Almarost és pektin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429" y="998603"/>
            <a:ext cx="34194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Természetes módon csökkenti az étvágyat,segítve ezzel a testsúlykontrollt.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Normalizálja a vér koleszterinszintjét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Javítja a bélrendszer mikroflórájának állapotát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Jótékony hatású az anyagcserére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945" y="1465284"/>
            <a:ext cx="3749418" cy="272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90" y="287248"/>
            <a:ext cx="4200033" cy="41619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671" y="1718221"/>
            <a:ext cx="3393099" cy="2523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6525" y="918887"/>
            <a:ext cx="20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800000"/>
                </a:solidFill>
              </a:rPr>
              <a:t>Inulin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389" y="998603"/>
            <a:ext cx="36425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2"/>
                </a:solidFill>
              </a:rPr>
              <a:t>A vastagbél mikroflórájának növekedését és aktivitását segíti, normalizálja az emésztés folyamatát.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8900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90" y="287248"/>
            <a:ext cx="4200033" cy="41619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99" y="1380552"/>
            <a:ext cx="4471271" cy="3227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6525" y="918887"/>
            <a:ext cx="20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glükomannán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389" y="998603"/>
            <a:ext cx="3642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Megköti a zsír egy részét és lassítja a felszívódását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A víz hatékony megkötésével növeli a jóllakottság érzését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Normalizálja a vércukorszintet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80955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3724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HI-FIBER NEM OLDHATÓ ROSTOKAT IS TARTALMAZ: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Raleway"/>
              <a:cs typeface="Raleway"/>
            </a:endParaRPr>
          </a:p>
          <a:p>
            <a:pPr algn="ctr"/>
            <a:r>
              <a:rPr lang="hu-HU" cap="all" dirty="0">
                <a:solidFill>
                  <a:srgbClr val="BD39A4"/>
                </a:solidFill>
                <a:latin typeface="Raleway"/>
                <a:cs typeface="Raleway"/>
              </a:rPr>
              <a:t>CELLULÓZT ÉS RIZSKORPÁT</a:t>
            </a:r>
            <a:endParaRPr lang="ru-RU" b="1" cap="all" dirty="0">
              <a:solidFill>
                <a:schemeClr val="accent5">
                  <a:lumMod val="50000"/>
                </a:schemeClr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301" y="941552"/>
            <a:ext cx="1944245" cy="1567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9050" y="506852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Nem oldható rostok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484" y="1051710"/>
            <a:ext cx="2024288" cy="1347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2657532"/>
            <a:ext cx="1510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cellulóz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131843" y="2657532"/>
            <a:ext cx="1262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Rizskorpa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28625" y="512878"/>
            <a:ext cx="340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Aktiválja a bélrendszer perisztaltikáját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Tisztítja a bélfalat a salakanyagoktól, mérgektől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Segíti a tápanyagok jobb felszívódását</a:t>
            </a:r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3840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9524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569"/>
            <a:ext cx="4486272" cy="42646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" y="4267199"/>
            <a:ext cx="9148762" cy="87886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33350" y="4400550"/>
            <a:ext cx="871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HASZNOSAT VAGY FINOMAT</a:t>
            </a:r>
            <a:r>
              <a:rPr lang="ru-RU" sz="32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903" y="-13648"/>
            <a:ext cx="4657726" cy="42808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-14288" y="-127039"/>
            <a:ext cx="9144000" cy="3730047"/>
          </a:xfrm>
          <a:prstGeom prst="rect">
            <a:avLst/>
          </a:prstGeom>
          <a:solidFill>
            <a:schemeClr val="bg1"/>
          </a:solidFill>
          <a:ln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880902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HI-FIBER GLUTAMIN AMINOSAVAT IS TARTALMAZ: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 </a:t>
            </a:r>
            <a:endParaRPr lang="hu-HU" sz="1600" b="1" dirty="0">
              <a:solidFill>
                <a:schemeClr val="accent5">
                  <a:lumMod val="50000"/>
                </a:schemeClr>
              </a:solidFill>
              <a:latin typeface="Raleway"/>
              <a:cs typeface="Raleway"/>
            </a:endParaRPr>
          </a:p>
          <a:p>
            <a:pPr algn="ctr"/>
            <a:r>
              <a:rPr lang="hu-HU" dirty="0">
                <a:solidFill>
                  <a:srgbClr val="C53166"/>
                </a:solidFill>
                <a:latin typeface="Raleway"/>
                <a:cs typeface="Raleway"/>
              </a:rPr>
              <a:t>Segít a bélirritáció kezelésében</a:t>
            </a:r>
            <a:endParaRPr lang="ru-RU" dirty="0">
              <a:solidFill>
                <a:srgbClr val="C53166"/>
              </a:solidFill>
              <a:latin typeface="Raleway"/>
              <a:cs typeface="Raleway"/>
            </a:endParaRPr>
          </a:p>
          <a:p>
            <a:pPr algn="ctr"/>
            <a:endParaRPr lang="ru-RU" sz="1400" b="1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5400" y="155102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Glutamin aminosav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596" y="731423"/>
            <a:ext cx="2984947" cy="1717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391"/>
            <a:ext cx="3695700" cy="3707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079" y="2609713"/>
            <a:ext cx="519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Óvja az emésztőrendszeri nyálkahártyát, segíti annak regenerálódását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-640" y="421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42272" y="383995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A </a:t>
            </a:r>
            <a:r>
              <a:rPr lang="hu-HU" sz="1400" b="1" dirty="0" err="1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HI-FIBER</a:t>
            </a:r>
            <a:r>
              <a:rPr lang="hu-H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 TERMÉK KÜLÖNLEGESSÉGE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: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hu-HU" sz="1400" dirty="0">
                <a:solidFill>
                  <a:srgbClr val="BD39A4"/>
                </a:solidFill>
                <a:latin typeface="Raleway"/>
                <a:cs typeface="Raleway"/>
              </a:rPr>
              <a:t>ALOE VERA GÉL AZ ÖSSZETÉTELÉBEN!</a:t>
            </a:r>
            <a:endParaRPr lang="ru-RU" sz="1400" cap="all" dirty="0">
              <a:solidFill>
                <a:srgbClr val="BD39A4"/>
              </a:solidFill>
              <a:latin typeface="Raleway"/>
              <a:cs typeface="Raleway"/>
            </a:endParaRPr>
          </a:p>
          <a:p>
            <a:pPr algn="ctr"/>
            <a:endParaRPr lang="ru-RU" sz="1400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573" y="350513"/>
            <a:ext cx="3974139" cy="2933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7919" y="476453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Aloe gél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0251" y="350512"/>
            <a:ext cx="462659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Védőbevonatot képez a gyomor nyálkahártyáján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Javítja a bélrendszer motorikus működését, segíti a hasznos bélflóra növekedését</a:t>
            </a:r>
            <a:r>
              <a:rPr lang="ru-RU" sz="1700" b="1" dirty="0">
                <a:solidFill>
                  <a:schemeClr val="tx2"/>
                </a:solidFill>
              </a:rPr>
              <a:t/>
            </a:r>
            <a:br>
              <a:rPr lang="ru-RU" sz="1700" b="1" dirty="0">
                <a:solidFill>
                  <a:schemeClr val="tx2"/>
                </a:solidFill>
              </a:rPr>
            </a:br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Segíti az anyagcserét, erősíti az immunrendszert</a:t>
            </a:r>
          </a:p>
          <a:p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Kiválasztja a mérgeket, enyhén hashajtó hatású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077312" y="2202446"/>
            <a:ext cx="1609488" cy="1047750"/>
          </a:xfrm>
          <a:prstGeom prst="ellipse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162801" y="2403154"/>
            <a:ext cx="144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chemeClr val="bg1"/>
                </a:solidFill>
              </a:rPr>
              <a:t>Különleges természetes biostimulátor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4655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71712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209" y="155103"/>
            <a:ext cx="3485153" cy="3240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899" y="618121"/>
            <a:ext cx="443552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Segít a fiatalosság megőrzésében, hatásos a szabadgyökök ellen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Támogatja a szív- és érrendszert</a:t>
            </a: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</a:rPr>
              <a:t>Nagyszerű szuper-élelmiszer, népszerű adaléka a korszerű szépítő és karcsúsító termékeknek.</a:t>
            </a:r>
            <a:r>
              <a:rPr lang="ru-RU" sz="1700" b="1" dirty="0"/>
              <a:t/>
            </a:r>
            <a:br>
              <a:rPr lang="ru-RU" sz="1700" b="1" dirty="0"/>
            </a:br>
            <a:endParaRPr lang="ru-RU" sz="1700" b="1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36275" y="295541"/>
            <a:ext cx="28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Acai bogyó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218" y="2318587"/>
            <a:ext cx="17065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12244" y="2556752"/>
            <a:ext cx="151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Ismert antioxidáns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741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8350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508593" y="414641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A PEKTIN ÉS SOK MÁS HASZNOS TÁPANYAG FORRÁSA!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hu-HU" sz="1400" dirty="0">
                <a:solidFill>
                  <a:srgbClr val="BD39A4"/>
                </a:solidFill>
                <a:latin typeface="Raleway"/>
                <a:cs typeface="Raleway"/>
              </a:rPr>
              <a:t>SZILVAPOR</a:t>
            </a:r>
            <a:endParaRPr lang="ru-RU" sz="1400" cap="all" dirty="0">
              <a:solidFill>
                <a:srgbClr val="BD39A4"/>
              </a:solidFill>
              <a:latin typeface="Raleway"/>
              <a:cs typeface="Raleway"/>
            </a:endParaRPr>
          </a:p>
          <a:p>
            <a:pPr algn="ctr"/>
            <a:endParaRPr lang="ru-RU" sz="1400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799" y="838978"/>
            <a:ext cx="3394668" cy="2377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764" y="588459"/>
            <a:ext cx="437767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Gazdag élelmi rostokban (pektin)</a:t>
            </a:r>
            <a:r>
              <a:rPr lang="ru-RU" sz="1700" b="1" dirty="0">
                <a:solidFill>
                  <a:schemeClr val="tx2"/>
                </a:solidFill>
              </a:rPr>
              <a:t/>
            </a:r>
            <a:br>
              <a:rPr lang="ru-RU" sz="1700" b="1" dirty="0">
                <a:solidFill>
                  <a:schemeClr val="tx2"/>
                </a:solidFill>
              </a:rPr>
            </a:br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Káliumot, foszfort, magnéziumot, vasat, vitaminokat, szerves savakat tartalmaz</a:t>
            </a:r>
            <a:r>
              <a:rPr lang="ru-RU" sz="1700" b="1" dirty="0">
                <a:solidFill>
                  <a:schemeClr val="tx2"/>
                </a:solidFill>
              </a:rPr>
              <a:t/>
            </a:r>
            <a:br>
              <a:rPr lang="ru-RU" sz="1700" b="1" dirty="0">
                <a:solidFill>
                  <a:schemeClr val="tx2"/>
                </a:solidFill>
              </a:rPr>
            </a:br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Enyhe hashajtó hatással bír, segíti a szervezet méregtelenítését</a:t>
            </a:r>
            <a:endParaRPr lang="ru-RU" sz="1700" b="1" dirty="0">
              <a:solidFill>
                <a:schemeClr val="tx2"/>
              </a:solidFill>
            </a:endParaRPr>
          </a:p>
          <a:p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chemeClr val="tx2"/>
                </a:solidFill>
              </a:rPr>
              <a:t>Normalizálja a koleszterinszintet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10880" y="542899"/>
            <a:ext cx="28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Szilva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762105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24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TERMÉSZETES BOGYÓSGYÜMÖLCS ÍZ, AROMA, ÉDESÍTŐ:</a:t>
            </a:r>
            <a:br>
              <a:rPr lang="hu-HU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hu-HU" sz="1400" dirty="0">
                <a:solidFill>
                  <a:srgbClr val="BD39A4"/>
                </a:solidFill>
                <a:latin typeface="Raleway"/>
                <a:cs typeface="Raleway"/>
              </a:rPr>
              <a:t>RIBIZLI, MEGGY, FEKETE ÁFONYA, SZTEVIOZID</a:t>
            </a:r>
            <a:endParaRPr lang="hu-HU" sz="1400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" y="0"/>
            <a:ext cx="3379667" cy="3379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477" y="914780"/>
            <a:ext cx="1793005" cy="1031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tx2"/>
                </a:solidFill>
              </a:rPr>
              <a:t>Természetes aromák és édesítőszerek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07" y="1935011"/>
            <a:ext cx="1408593" cy="1126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664" y="2016619"/>
            <a:ext cx="1371600" cy="963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820" y="825030"/>
            <a:ext cx="1161289" cy="11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5099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04"/>
            <a:ext cx="2838734" cy="4237875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4225771"/>
            <a:ext cx="9143999" cy="917730"/>
          </a:xfrm>
          <a:prstGeom prst="rect">
            <a:avLst/>
          </a:prstGeom>
          <a:solidFill>
            <a:srgbClr val="C531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6471" y="4225771"/>
            <a:ext cx="64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A HI-FIBER termék előnyei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7851" y="282045"/>
            <a:ext cx="48399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BD39A4"/>
                </a:solidFill>
              </a:rPr>
              <a:t>Kellemes természetes íz</a:t>
            </a:r>
            <a:r>
              <a:rPr lang="hu-HU" sz="1600" b="1" dirty="0">
                <a:solidFill>
                  <a:srgbClr val="CC0000"/>
                </a:solidFill>
              </a:rPr>
              <a:t/>
            </a:r>
            <a:br>
              <a:rPr lang="hu-HU" sz="1600" b="1" dirty="0">
                <a:solidFill>
                  <a:srgbClr val="CC0000"/>
                </a:solidFill>
              </a:rPr>
            </a:br>
            <a:r>
              <a:rPr lang="hu-HU" sz="1600" dirty="0"/>
              <a:t>bogyósgyümölcs aromák + szteviozid édesítőszer</a:t>
            </a:r>
            <a:r>
              <a:rPr lang="hu-HU" sz="1600" b="1" dirty="0"/>
              <a:t/>
            </a:r>
            <a:br>
              <a:rPr lang="hu-HU" sz="1600" b="1" dirty="0"/>
            </a:br>
            <a:endParaRPr lang="hu-HU" b="1" dirty="0"/>
          </a:p>
          <a:p>
            <a:r>
              <a:rPr lang="hu-HU" sz="1600" b="1" dirty="0">
                <a:solidFill>
                  <a:srgbClr val="BD39A4"/>
                </a:solidFill>
              </a:rPr>
              <a:t>Javítja az emésztést</a:t>
            </a:r>
            <a:br>
              <a:rPr lang="hu-HU" sz="1600" b="1" dirty="0">
                <a:solidFill>
                  <a:srgbClr val="BD39A4"/>
                </a:solidFill>
              </a:rPr>
            </a:br>
            <a:r>
              <a:rPr lang="hu-HU" sz="1600" dirty="0"/>
              <a:t>és ezzel együtt segít az egészség megóvásában</a:t>
            </a:r>
          </a:p>
          <a:p>
            <a:endParaRPr lang="hu-HU" sz="1600" b="1" u="sng" dirty="0"/>
          </a:p>
          <a:p>
            <a:r>
              <a:rPr lang="hu-HU" sz="1600" b="1" dirty="0">
                <a:solidFill>
                  <a:srgbClr val="BD39A4"/>
                </a:solidFill>
              </a:rPr>
              <a:t>Védi a gyomrot és a bélrendszert az irritációtól</a:t>
            </a:r>
          </a:p>
          <a:p>
            <a:r>
              <a:rPr lang="hu-HU" sz="1600" dirty="0"/>
              <a:t>összetételében megtalálható az aloe gél és a glutamin aminosav</a:t>
            </a:r>
          </a:p>
          <a:p>
            <a:endParaRPr lang="hu-HU" sz="1600" b="1" dirty="0"/>
          </a:p>
          <a:p>
            <a:r>
              <a:rPr lang="hu-HU" sz="1600" b="1" dirty="0">
                <a:solidFill>
                  <a:srgbClr val="BD39A4"/>
                </a:solidFill>
              </a:rPr>
              <a:t>Elkészítése könnyű és gyors </a:t>
            </a:r>
            <a:r>
              <a:rPr lang="hu-HU" sz="1600" b="1" dirty="0">
                <a:solidFill>
                  <a:srgbClr val="CC0000"/>
                </a:solidFill>
              </a:rPr>
              <a:t/>
            </a:r>
            <a:br>
              <a:rPr lang="hu-HU" sz="1600" b="1" dirty="0">
                <a:solidFill>
                  <a:srgbClr val="CC0000"/>
                </a:solidFill>
              </a:rPr>
            </a:br>
            <a:r>
              <a:rPr lang="hu-HU" sz="1600" dirty="0"/>
              <a:t>mindössze egy pohár víz szükséges hozzá</a:t>
            </a:r>
          </a:p>
          <a:p>
            <a:endParaRPr lang="hu-HU" sz="1600" b="1" dirty="0">
              <a:solidFill>
                <a:srgbClr val="BD39A4"/>
              </a:solidFill>
            </a:endParaRPr>
          </a:p>
          <a:p>
            <a:r>
              <a:rPr lang="hu-HU" sz="1600" b="1" dirty="0">
                <a:solidFill>
                  <a:srgbClr val="BD39A4"/>
                </a:solidFill>
              </a:rPr>
              <a:t>Segít a testsúly normális szinten tartásában</a:t>
            </a:r>
            <a:r>
              <a:rPr lang="hu-HU" sz="1600" b="1" dirty="0"/>
              <a:t/>
            </a:r>
            <a:br>
              <a:rPr lang="hu-HU" sz="1600" b="1" dirty="0"/>
            </a:br>
            <a:r>
              <a:rPr lang="hu-HU" sz="1600" dirty="0"/>
              <a:t>a jóllakottság érzetét biztosítja felesleges kalóriák nélkül</a:t>
            </a:r>
            <a:r>
              <a:rPr lang="hu-HU" b="1" dirty="0"/>
              <a:t/>
            </a:r>
            <a:br>
              <a:rPr lang="hu-HU" b="1" dirty="0"/>
            </a:br>
            <a:endParaRPr lang="hu-H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471" y="2377276"/>
            <a:ext cx="1815151" cy="18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17371" y="1715396"/>
            <a:ext cx="60524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BD39A4"/>
                </a:solidFill>
              </a:rPr>
              <a:t/>
            </a:r>
            <a:br>
              <a:rPr lang="ru-RU" sz="1400" b="1" dirty="0">
                <a:solidFill>
                  <a:srgbClr val="BD39A4"/>
                </a:solidFill>
              </a:rPr>
            </a:br>
            <a:r>
              <a:rPr lang="ru-RU" sz="4800" b="1" dirty="0">
                <a:solidFill>
                  <a:srgbClr val="D15B9E"/>
                </a:solidFill>
              </a:rPr>
              <a:t> = </a:t>
            </a:r>
            <a:r>
              <a:rPr lang="hu-HU" sz="4800" b="1" dirty="0">
                <a:solidFill>
                  <a:srgbClr val="D15B9E"/>
                </a:solidFill>
              </a:rPr>
              <a:t>mindössze </a:t>
            </a:r>
            <a:r>
              <a:rPr lang="ru-RU" sz="4800" b="1" dirty="0">
                <a:solidFill>
                  <a:srgbClr val="D15B9E"/>
                </a:solidFill>
              </a:rPr>
              <a:t>25</a:t>
            </a:r>
            <a:r>
              <a:rPr lang="hu-HU" sz="4800" b="1" dirty="0">
                <a:solidFill>
                  <a:srgbClr val="D15B9E"/>
                </a:solidFill>
              </a:rPr>
              <a:t> kcal</a:t>
            </a:r>
            <a:r>
              <a:rPr lang="ru-RU" sz="4800" b="1" dirty="0">
                <a:solidFill>
                  <a:srgbClr val="D15B9E"/>
                </a:solidFill>
              </a:rPr>
              <a:t>! </a:t>
            </a:r>
            <a:r>
              <a:rPr lang="ru-RU" sz="4400" b="1" dirty="0">
                <a:solidFill>
                  <a:srgbClr val="D15B9E"/>
                </a:solidFill>
              </a:rPr>
              <a:t/>
            </a:r>
            <a:br>
              <a:rPr lang="ru-RU" sz="4400" b="1" dirty="0">
                <a:solidFill>
                  <a:srgbClr val="D15B9E"/>
                </a:solidFill>
              </a:rPr>
            </a:br>
            <a:endParaRPr lang="ru-RU" sz="4400" b="1" dirty="0">
              <a:solidFill>
                <a:srgbClr val="D15B9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30" y="732884"/>
            <a:ext cx="2761494" cy="41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40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44" y="1903162"/>
            <a:ext cx="1651380" cy="1422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15" y="230785"/>
            <a:ext cx="68949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BD39A4"/>
                </a:solidFill>
              </a:rPr>
              <a:t>E</a:t>
            </a:r>
            <a:r>
              <a:rPr lang="en-US" sz="4800" b="1" dirty="0" err="1">
                <a:solidFill>
                  <a:srgbClr val="BD39A4"/>
                </a:solidFill>
              </a:rPr>
              <a:t>ubiotikus</a:t>
            </a:r>
            <a:r>
              <a:rPr lang="ru-RU" sz="4800" b="1" dirty="0">
                <a:solidFill>
                  <a:srgbClr val="BD39A4"/>
                </a:solidFill>
                <a:latin typeface="+mj-lt"/>
                <a:cs typeface="Tahoma"/>
              </a:rPr>
              <a:t> </a:t>
            </a:r>
            <a:r>
              <a:rPr lang="hu-HU" sz="4800" b="1" dirty="0">
                <a:solidFill>
                  <a:srgbClr val="BD39A4"/>
                </a:solidFill>
                <a:latin typeface="+mj-lt"/>
                <a:cs typeface="Tahoma"/>
              </a:rPr>
              <a:t>vacsora</a:t>
            </a:r>
            <a:r>
              <a:rPr lang="ru-RU" sz="4800" b="1" dirty="0">
                <a:solidFill>
                  <a:srgbClr val="BD39A4"/>
                </a:solidFill>
                <a:latin typeface="+mj-lt"/>
                <a:cs typeface="Tahoma"/>
              </a:rPr>
              <a:t/>
            </a:r>
            <a:br>
              <a:rPr lang="ru-RU" sz="4800" b="1" dirty="0">
                <a:solidFill>
                  <a:srgbClr val="BD39A4"/>
                </a:solidFill>
                <a:latin typeface="+mj-lt"/>
                <a:cs typeface="Tahoma"/>
              </a:rPr>
            </a:br>
            <a:r>
              <a:rPr lang="ru-RU" sz="2800" b="1" dirty="0">
                <a:solidFill>
                  <a:srgbClr val="BD39A4"/>
                </a:solidFill>
                <a:latin typeface="+mj-lt"/>
                <a:cs typeface="Tahoma"/>
              </a:rPr>
              <a:t>(</a:t>
            </a:r>
            <a:r>
              <a:rPr lang="hu-HU" sz="2800" b="1" dirty="0">
                <a:solidFill>
                  <a:srgbClr val="BD39A4"/>
                </a:solidFill>
                <a:latin typeface="+mj-lt"/>
                <a:cs typeface="Tahoma"/>
              </a:rPr>
              <a:t>lefekvés előtt 1 órával</a:t>
            </a:r>
            <a:r>
              <a:rPr lang="ru-RU" sz="2800" b="1" dirty="0">
                <a:solidFill>
                  <a:srgbClr val="BD39A4"/>
                </a:solidFill>
                <a:latin typeface="+mj-lt"/>
                <a:cs typeface="Tahoma"/>
              </a:rPr>
              <a:t>)</a:t>
            </a:r>
          </a:p>
        </p:txBody>
      </p:sp>
      <p:sp>
        <p:nvSpPr>
          <p:cNvPr id="5" name="Содержимое 7"/>
          <p:cNvSpPr txBox="1">
            <a:spLocks/>
          </p:cNvSpPr>
          <p:nvPr/>
        </p:nvSpPr>
        <p:spPr>
          <a:xfrm>
            <a:off x="684590" y="3525611"/>
            <a:ext cx="3800004" cy="99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558ED5"/>
              </a:buClr>
              <a:buNone/>
              <a:defRPr/>
            </a:pPr>
            <a:r>
              <a:rPr lang="hu-HU" sz="2000" b="1" dirty="0">
                <a:latin typeface="+mj-lt"/>
                <a:cs typeface="Tahoma"/>
              </a:rPr>
              <a:t>Tej és erjesztett tejtermékek</a:t>
            </a:r>
            <a:endParaRPr lang="ru-RU" sz="2000" b="1" dirty="0">
              <a:latin typeface="+mj-lt"/>
              <a:cs typeface="Tahoma"/>
            </a:endParaRPr>
          </a:p>
          <a:p>
            <a:pPr marL="0" indent="0">
              <a:buClr>
                <a:srgbClr val="558ED5"/>
              </a:buClr>
              <a:buNone/>
              <a:defRPr/>
            </a:pPr>
            <a:endParaRPr lang="ru-RU" sz="2000" dirty="0">
              <a:latin typeface="Tahoma"/>
              <a:cs typeface="Tahoma"/>
            </a:endParaRPr>
          </a:p>
          <a:p>
            <a:pPr>
              <a:buClr>
                <a:srgbClr val="558ED5"/>
              </a:buClr>
              <a:buFont typeface="Wingdings" charset="0"/>
              <a:buChar char="Ø"/>
              <a:defRPr/>
            </a:pPr>
            <a:endParaRPr lang="ru-RU" sz="2000" dirty="0">
              <a:latin typeface="Tahoma"/>
              <a:cs typeface="Tahoma"/>
            </a:endParaRPr>
          </a:p>
        </p:txBody>
      </p:sp>
      <p:sp>
        <p:nvSpPr>
          <p:cNvPr id="6" name="Содержимое 7"/>
          <p:cNvSpPr txBox="1">
            <a:spLocks/>
          </p:cNvSpPr>
          <p:nvPr/>
        </p:nvSpPr>
        <p:spPr>
          <a:xfrm>
            <a:off x="4410508" y="3522436"/>
            <a:ext cx="4733492" cy="106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558ED5"/>
              </a:buClr>
              <a:buNone/>
              <a:defRPr/>
            </a:pPr>
            <a:r>
              <a:rPr lang="hu-HU" sz="2000" b="1" dirty="0">
                <a:latin typeface="+mj-lt"/>
                <a:cs typeface="Tahoma"/>
              </a:rPr>
              <a:t>Egy adag </a:t>
            </a:r>
            <a:r>
              <a:rPr lang="hu-HU" sz="2000" b="1" dirty="0" err="1">
                <a:latin typeface="+mj-lt"/>
                <a:cs typeface="Tahoma"/>
              </a:rPr>
              <a:t>HI-FIBER</a:t>
            </a:r>
            <a:endParaRPr lang="ru-RU" sz="2000" b="1" dirty="0">
              <a:latin typeface="+mj-lt"/>
              <a:cs typeface="Tahom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705" y="2456597"/>
            <a:ext cx="568476" cy="58910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935" y="1414614"/>
            <a:ext cx="2169052" cy="216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25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Olga.Shirimova\Desktop\Hi_Fiber_SLID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4454" y="545910"/>
            <a:ext cx="4462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FFFF00"/>
                </a:solidFill>
              </a:rPr>
              <a:t>HI-FIBER</a:t>
            </a:r>
            <a:br>
              <a:rPr lang="hu-HU" sz="3200" b="1" dirty="0">
                <a:solidFill>
                  <a:srgbClr val="FFFF00"/>
                </a:solidFill>
              </a:rPr>
            </a:br>
            <a:endParaRPr lang="hu-HU" sz="3200" b="1" dirty="0">
              <a:solidFill>
                <a:srgbClr val="FFFF00"/>
              </a:solidFill>
            </a:endParaRPr>
          </a:p>
          <a:p>
            <a:pPr algn="ctr"/>
            <a:r>
              <a:rPr lang="hu-HU" sz="3200" b="1" dirty="0">
                <a:solidFill>
                  <a:schemeClr val="bg1"/>
                </a:solidFill>
              </a:rPr>
              <a:t>Egy rost, </a:t>
            </a:r>
            <a:br>
              <a:rPr lang="hu-HU" sz="3200" b="1" dirty="0">
                <a:solidFill>
                  <a:schemeClr val="bg1"/>
                </a:solidFill>
              </a:rPr>
            </a:br>
            <a:r>
              <a:rPr lang="hu-HU" sz="3200" b="1" dirty="0">
                <a:solidFill>
                  <a:schemeClr val="bg1"/>
                </a:solidFill>
              </a:rPr>
              <a:t>ami még finom is!</a:t>
            </a:r>
          </a:p>
          <a:p>
            <a:endParaRPr lang="hu-H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3698544"/>
            <a:ext cx="136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solidFill>
                  <a:srgbClr val="FFFF99"/>
                </a:solidFill>
              </a:rPr>
              <a:t>Természetes bogyósgyümölcs íz</a:t>
            </a:r>
            <a:endParaRPr lang="ru-RU" sz="12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76" y="3698543"/>
            <a:ext cx="107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solidFill>
                  <a:srgbClr val="FFFF99"/>
                </a:solidFill>
              </a:rPr>
              <a:t>Magas rosttartalom</a:t>
            </a:r>
            <a:endParaRPr lang="ru-RU" sz="1200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8250" y="3698542"/>
            <a:ext cx="154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solidFill>
                  <a:srgbClr val="FFFF99"/>
                </a:solidFill>
              </a:rPr>
              <a:t>Aloe és L-glutamin a bélrendszer védelmére</a:t>
            </a:r>
            <a:endParaRPr lang="ru-RU" sz="1200" dirty="0">
              <a:solidFill>
                <a:srgbClr val="FF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808" y="409432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/>
              <a:t>Kiváló kiegészítője bármely étkezésnek!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9224961" cy="40792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6200" y="3767217"/>
            <a:ext cx="9224961" cy="13788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9725" y="3989338"/>
            <a:ext cx="8464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FF99"/>
                </a:solidFill>
              </a:rPr>
              <a:t>A legtöbb ember a második lehetőséget választja  - kolbászt, süteményeket, sült krumplit, hamburgert, édességet, pizzát. De ezeknek az élelmiszereknek alacsony a rosttartalma.</a:t>
            </a:r>
            <a:endParaRPr lang="ru-RU" dirty="0">
              <a:solidFill>
                <a:srgbClr val="FFFF99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9510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128587" y="145109"/>
            <a:ext cx="940117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00374" y="290280"/>
            <a:ext cx="53295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D15B9E"/>
                </a:solidFill>
              </a:rPr>
              <a:t>Feldolgozott étel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10275" y="4234780"/>
            <a:ext cx="182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Testsúlyfelesleg</a:t>
            </a:r>
            <a:endParaRPr lang="ru-RU" b="1" dirty="0"/>
          </a:p>
          <a:p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06716" y="905833"/>
            <a:ext cx="163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Túlzásba vitt evés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51374" y="3209120"/>
            <a:ext cx="182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Vércukorszint emelkedése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2798" y="1637230"/>
            <a:ext cx="1481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Vitamin-, rost-, ásványianyag-hiány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1319" y="2352372"/>
            <a:ext cx="187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Magas koleszterint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84645" y="4206853"/>
            <a:ext cx="204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Emésztési és székletproblémák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47774" y="3683633"/>
            <a:ext cx="170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Mérgek felhalmozódása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5767" y="940280"/>
            <a:ext cx="216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Depresszió, apátia, elerőtlenedés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951900"/>
            <a:ext cx="3211513" cy="32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82215" y="146652"/>
            <a:ext cx="9153524" cy="514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" y="446202"/>
            <a:ext cx="4111989" cy="3756927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139283" y="-13648"/>
            <a:ext cx="5004717" cy="51339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4547" y="315442"/>
            <a:ext cx="429418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És még ha Ön nem is híve a gyorséttermi ételeknek – igen nagy a valószínűsége, hogy így sem jut szervezete elég élelmi rosthoz!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r>
              <a:rPr lang="hu-HU" sz="2800" b="1" dirty="0"/>
              <a:t>Miért</a:t>
            </a:r>
            <a:r>
              <a:rPr lang="ru-RU" sz="2800" b="1" dirty="0"/>
              <a:t>?</a:t>
            </a:r>
          </a:p>
          <a:p>
            <a:r>
              <a:rPr lang="hu-HU" sz="2800" b="1" dirty="0"/>
              <a:t>Ennek több oka van</a:t>
            </a:r>
            <a:r>
              <a:rPr lang="ru-RU" sz="2800" b="1" dirty="0"/>
              <a:t>.</a:t>
            </a:r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24525" y="315442"/>
            <a:ext cx="3176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Nem eszünk elegendő rostban gazdag zöldséget és gyümölcsöt.</a:t>
            </a:r>
            <a:endParaRPr lang="ru-RU" sz="2400" b="1" dirty="0"/>
          </a:p>
          <a:p>
            <a:endParaRPr lang="hu-HU" sz="2400" b="1" dirty="0"/>
          </a:p>
          <a:p>
            <a:r>
              <a:rPr lang="hu-HU" sz="2400" b="1" dirty="0"/>
              <a:t>Ezen kívül szeretjük meghámozni a zöldségeket és gyümölcsöket.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2" y="0"/>
            <a:ext cx="5559401" cy="5173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300" y="315442"/>
            <a:ext cx="3533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CC0000"/>
                </a:solidFill>
              </a:rPr>
              <a:t>Ami szükséges</a:t>
            </a:r>
            <a:r>
              <a:rPr lang="ru-RU" sz="2400" b="1" dirty="0">
                <a:solidFill>
                  <a:srgbClr val="CC0000"/>
                </a:solidFill>
              </a:rPr>
              <a:t>: </a:t>
            </a:r>
            <a:r>
              <a:rPr lang="hu-HU" sz="2400" b="1" dirty="0">
                <a:solidFill>
                  <a:srgbClr val="CC0000"/>
                </a:solidFill>
              </a:rPr>
              <a:t>5 adag </a:t>
            </a:r>
            <a:r>
              <a:rPr lang="ru-RU" sz="2400" b="1" dirty="0">
                <a:solidFill>
                  <a:srgbClr val="CC0000"/>
                </a:solidFill>
              </a:rPr>
              <a:t>= 400 </a:t>
            </a:r>
            <a:r>
              <a:rPr lang="hu-HU" sz="2400" b="1" dirty="0">
                <a:solidFill>
                  <a:srgbClr val="CC0000"/>
                </a:solidFill>
              </a:rPr>
              <a:t>g</a:t>
            </a:r>
            <a:endParaRPr lang="ru-RU" sz="2400" b="1" dirty="0">
              <a:solidFill>
                <a:srgbClr val="CC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448300" y="0"/>
            <a:ext cx="3700462" cy="5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76900" y="777107"/>
            <a:ext cx="33653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Bizonyos diéták (például a fehérjediéta) kizárják a gyümölcsöket!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" y="2569"/>
            <a:ext cx="5411092" cy="51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06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162550" y="0"/>
            <a:ext cx="3986212" cy="5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09875" y="553567"/>
            <a:ext cx="3577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Idősebb emberek néha a fogproblémák miatt kerülik a zöldségeket és a gyümölcsöket.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1" y="1"/>
            <a:ext cx="5205844" cy="51409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98671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9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9524" y="-3"/>
            <a:ext cx="9153524" cy="51409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9524" y="2569"/>
            <a:ext cx="9158286" cy="15214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1925" y="219075"/>
            <a:ext cx="8739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 rost a bélrendszer hasznos </a:t>
            </a:r>
            <a:r>
              <a:rPr lang="hu-HU" b="1" dirty="0" err="1">
                <a:solidFill>
                  <a:schemeClr val="bg1"/>
                </a:solidFill>
              </a:rPr>
              <a:t>mikroflórájának</a:t>
            </a:r>
            <a:r>
              <a:rPr lang="hu-HU" b="1" dirty="0">
                <a:solidFill>
                  <a:schemeClr val="bg1"/>
                </a:solidFill>
              </a:rPr>
              <a:t> alapvető tápanyaga. 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A bélrendszer normális működése előfeltétele az erős immunrendszernek és a megfelelő anyagcserének, azaz az </a:t>
            </a:r>
            <a:r>
              <a:rPr lang="hu-HU" b="1" dirty="0">
                <a:solidFill>
                  <a:srgbClr val="FFFF00"/>
                </a:solidFill>
              </a:rPr>
              <a:t>egészségnek, vitalitásnak, a fiatalság és a szépség megőrzésének</a:t>
            </a:r>
            <a:r>
              <a:rPr lang="hu-HU" b="1" dirty="0">
                <a:solidFill>
                  <a:schemeClr val="bg1"/>
                </a:solidFill>
              </a:rPr>
              <a:t>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958213"/>
            <a:ext cx="2743917" cy="269316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732" y="1958211"/>
            <a:ext cx="2841908" cy="269316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045" y="1958211"/>
            <a:ext cx="2790330" cy="2693164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16973417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30636</TotalTime>
  <Words>2559</Words>
  <Application>Microsoft Office PowerPoint</Application>
  <PresentationFormat>Экран (16:9)</PresentationFormat>
  <Paragraphs>312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Myriad Pro</vt:lpstr>
      <vt:lpstr>Arial</vt:lpstr>
      <vt:lpstr>Calibri Light</vt:lpstr>
      <vt:lpstr>Tahoma</vt:lpstr>
      <vt:lpstr>Roboto Light</vt:lpstr>
      <vt:lpstr>Raleway Light</vt:lpstr>
      <vt:lpstr>Raleway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1597</cp:revision>
  <cp:lastPrinted>2015-03-02T20:38:25Z</cp:lastPrinted>
  <dcterms:created xsi:type="dcterms:W3CDTF">2014-07-08T04:55:45Z</dcterms:created>
  <dcterms:modified xsi:type="dcterms:W3CDTF">2018-10-12T12:44:58Z</dcterms:modified>
</cp:coreProperties>
</file>