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95" r:id="rId2"/>
    <p:sldId id="896" r:id="rId3"/>
    <p:sldId id="936" r:id="rId4"/>
    <p:sldId id="927" r:id="rId5"/>
    <p:sldId id="937" r:id="rId6"/>
    <p:sldId id="930" r:id="rId7"/>
    <p:sldId id="902" r:id="rId8"/>
    <p:sldId id="928" r:id="rId9"/>
    <p:sldId id="933" r:id="rId10"/>
    <p:sldId id="905" r:id="rId11"/>
    <p:sldId id="931" r:id="rId12"/>
    <p:sldId id="932" r:id="rId13"/>
    <p:sldId id="938" r:id="rId14"/>
    <p:sldId id="925" r:id="rId15"/>
    <p:sldId id="921" r:id="rId16"/>
  </p:sldIdLst>
  <p:sldSz cx="9144000" cy="5143500" type="screen16x9"/>
  <p:notesSz cx="6858000" cy="9144000"/>
  <p:embeddedFontLst>
    <p:embeddedFont>
      <p:font typeface="Raleway Light" panose="020B0604020202020204" charset="-52"/>
      <p:regular r:id="rId19"/>
    </p:embeddedFont>
    <p:embeddedFont>
      <p:font typeface="Aharoni" panose="02010803020104030203" pitchFamily="2" charset="-79"/>
      <p:bold r:id="rId20"/>
    </p:embeddedFont>
    <p:embeddedFont>
      <p:font typeface="Raleway" panose="020B0604020202020204" charset="0"/>
      <p:regular r:id="rId21"/>
      <p:bold r:id="rId22"/>
      <p:italic r:id="rId23"/>
      <p:boldItalic r:id="rId24"/>
    </p:embeddedFont>
    <p:embeddedFont>
      <p:font typeface="Roboto Light" panose="020B0604020202020204" charset="0"/>
      <p:regular r:id="rId25"/>
      <p: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156"/>
    <a:srgbClr val="FCD0D0"/>
    <a:srgbClr val="CC0000"/>
    <a:srgbClr val="E6E4CC"/>
    <a:srgbClr val="FFE5F8"/>
    <a:srgbClr val="FFCC00"/>
    <a:srgbClr val="FEB4EB"/>
    <a:srgbClr val="FF8FE2"/>
    <a:srgbClr val="FED8B8"/>
    <a:srgbClr val="FCA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60934" autoAdjust="0"/>
  </p:normalViewPr>
  <p:slideViewPr>
    <p:cSldViewPr snapToGrid="0" snapToObjects="1">
      <p:cViewPr varScale="1">
        <p:scale>
          <a:sx n="37" d="100"/>
          <a:sy n="37" d="100"/>
        </p:scale>
        <p:origin x="1416" y="4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Prenatal+  termékben a halolaj a legértékesebb formájában – a DHA (dokozahexaénsav) vegyületben - tartalmazza a szervezet számára létfontosságú omega-3 zsírsavat.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megfelelő mennyiségű DHA a terhes nő szervezetében csökkenti a koraszülés veszélyét.</a:t>
            </a:r>
          </a:p>
          <a:p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DHA nélkülözhetetlen a gyermek harmonikus fejlődéséhez az első években. Kutatások bizonyították be, hogy azoknak a gyermekeknek, akik a méhen belüli fejlődés során több DHA zsírsavhoz jutottak, jobb a látásuk. A DHA zsírsav a magzat agyának már a terhesség első heteiben elkezdődő kifejlődéséhez is szükséges.</a:t>
            </a: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DHA a szoptatókorban levő gyermekeknél is nagyon fontos – azoknál az ötéveseknél, akik életük első négy hónapjában az anyatejjel együtt DHA zsírsavat is kaptak, jobb összpontosítási és koncentrálóképesség figyelhető meg.</a:t>
            </a: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DHA zsírsav az érfalak és kapillárisok erősítésével segíti a szív- és érrendszert, normalizálja a szív működését és csökkenti az ún. rossz koleszterinszintet.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terhes nő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szelénhiányos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állapota esetén megnő annak a veszélye, hogy a gyermek rendellenességekkel jön a világra. Ezeknél az újszülötteknél izomgyengeség, gerincbántalmak, szívelégtelenség, légzőszervi betegségek, idegi és mentális rendellenességek alakulhatnak ki.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szelénhiány az ún. terhességi mérgezés kialakulásáért és a koraszülésért is felelőssé tehető. Megnöveli a magas vérnyomás kialakulásának kockázatát, ödémát, vérszegénységet, depressziót, szülési komplikációkat okozhat.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krónikus hiánya a terhesség alatt szülési komplikációkhoz vezethet (a szülés elhúzódása, vérzés, születési rendellenességek, a gyermek rosszabb egészségi állapota).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cink, a szelénhez hasonlóan az immunrendszert erősíti, segíti a szervezet harcát a fertőzésekkel szemben (ami különösen fontos terhesség idején, amikor különleges figyelmet és óvatosságot igényel a gyógyszerek szedése).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jód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pajzsmirigy normális működéséhez nélkülözhetetlen elem. A terhesség alatti jódhiány strúma kialakulásához és elégtelen pajzsmirigyműködéshez vezethet. A jód bevitele megelőzheti a gyermek pajzsmirigy rendellenességeinek kialakulását. A jód a pajzsmirigyhormonok termelődéséhez is szükséges, amik fontos szerepet játszanak az agy méhen belüli fejlődésben.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Prenatal+ összetételében megtalálhatóak a várandós nők számára legfontosabb vitaminok.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B-vitaminok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idegrendszer normális működéséért fellelősek, szerepük van az anyagcsere-folyamatokban, emelik a stresszel szembeni ellenálló képességet. Ennek a vitamincsoportnak a hiánya kedvezőtlenül hathat az anya egészségére és a magzat idegrendszerének fejlődésére.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B-vitaminok közül is kiemelendő fontosságuk miatt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folsav (B9-vitamin)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B12-vitamin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folsav fontos szerepet játszik az aminosavak és nukleinsavak bioszintézisében – azaz, a sejtosztódás folyamatában. A folsavszükséglet különösen nagy lehet akkor, ha valaki gyakran esik teherbe vagy ikerterhességek esetén. A terhes nők folsavhiánya okozhatja az ún. velőcső rendellenességeket – ami igen veszélyes a magzatra nézve, és akár a magzat halálát vagy bénulását is okozhatja.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B12-vitamin a magzat idegrendszerének normális fejlődéséhez és a várandós nő idegi rendellenességeinek megelőzéséhez szükséges. Ennek a vitaminnak a hiánya is súlyos magzati problémákat okozhat, például felelős lehet az idegrendszer nem megfelelő fejlődését.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E-vitamin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különösen a terhesség első harmadában fontos, és a gyermek normális fejlődéséhez, valamint a placenta megfelelő működéséhez szükséges.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PP-vitamin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(niacin)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magzat normális méhen belüli fejlődéséhez és a terhesség problémamentes lefolyásához szükséges. A niacin részt vesz a pajzsmirigy és a mellékvese funkcióinak szabályozásában, amelyek elégtelen működése esetén megnő a vetélés kockázata.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D3-vitamin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anyagcsere folyamatokban vesz részt, hatással van a csontok szilárdságára, a megfelelő testtartásra, a fogak állapotára. A kalcium felszívódását javító hatása miatt különösen fontos a terhesség időszakában.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D-vitamin fogyasztása az immunrendszert is erősíti, fontos szerepe van a pajzsmirigy normális működésében és a véralvadás szabályzásában.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Prenatal+ nem tartalmaz káros vagy kétes eredetű összetevőket: vasat tartalmazó sókat, titán-dioxidot, amiket gyakran alkalmaznak színezékként.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Színezéséhez a szentjánoskenyérfa terméséből kivont természetes színezéket,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karobot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használják.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karob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csokoládé diétás alternatívája, ugyanakkor nem tartalmaz koffeint és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teobromint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 a leghasznosabb és az egészségre nem veszélyes összetevők!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Prenatal+ kényelmesen szedhető.</a:t>
            </a:r>
          </a:p>
          <a:p>
            <a:pPr lvl="0"/>
            <a:endParaRPr lang="hu-HU" sz="1200" u="sng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u="sng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Napi egy kapszula</a:t>
            </a:r>
            <a:r>
              <a:rPr lang="hu-HU" sz="1200" u="sng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hu-HU" sz="1200" u="non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 kell az egész dobozt magunkkal vinnünk és figyelnünk napközbeni szedésére. 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Prenatal+ </a:t>
            </a:r>
            <a:r>
              <a:rPr lang="hu-HU" sz="1200" u="sng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segíti a terhesség problémamentes lefolyását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csökkenti a komplikációk és a születési rendellenességek kialakulásának kockázatát, </a:t>
            </a:r>
            <a:r>
              <a:rPr lang="hu-HU" sz="1200" u="sng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támogatja a magzat normális fejlődését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Prenatal+ </a:t>
            </a:r>
            <a:r>
              <a:rPr lang="hu-HU" sz="1200" u="sng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 szükségessel ellátja a szervezetet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(omega-3 telítetlen zsírsavak, vitaminok és ásványi anyagok), csökkenti az egyoldalú táplálkozás veszélyeit mind a terhesség, mind a szoptatás időszakában. Szintén ajánlott a vitaminhiányos állapot kialakulásának megelőzésére azoknál a nőknél, akik gyermekvállalásra készülnek.</a:t>
            </a:r>
          </a:p>
          <a:p>
            <a:pPr lvl="0"/>
            <a:endParaRPr lang="hu-HU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0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00" baseline="0" dirty="0"/>
              <a:t>A terhesség és szoptatás időszakában a tápanyagszükséglet (vitaminok, ásványi anyagok, zsírsavak és más tápanyagok) megnő, hiszen mindezekre nem csak az anya egészségének megóvásához, de a gyermek fejlődéséhez is szükség van. Példának okául a folsav (B9-vitamin) napi szükséglete a terhesség ideje alatt kétszeresére emelkedik!</a:t>
            </a:r>
            <a:endParaRPr lang="ru-RU" sz="1000" baseline="0" dirty="0"/>
          </a:p>
          <a:p>
            <a:endParaRPr lang="hu-HU" sz="1000" baseline="0" dirty="0"/>
          </a:p>
          <a:p>
            <a:r>
              <a:rPr lang="hu-HU" sz="1000" baseline="0" dirty="0"/>
              <a:t>A kiegészítő vitaminbevitel azok számára is fontos, akik még csak tervezik a gyermekvállalást: a szervezetet már jó előre fel kell készíteni a fogantatásra és a magzat kihordására.</a:t>
            </a:r>
          </a:p>
          <a:p>
            <a:endParaRPr lang="ru-RU" sz="1000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a </a:t>
            </a:r>
            <a:r>
              <a:rPr lang="hu-HU" sz="120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terhesség időszaka előtt 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nő szervezete nélkülözött némi vitamint, a teherbe esést követően ez könnyen súlyos vitaminhiányos állapottá válhat!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elégtelen vitaminbevitel a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terhesség időszakában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károsíthatja mind az anyát,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mind a születendő gyermeket! A terhesség első harmadában a vitaminok és más mikroelemek hiánya akár a magzat elhalásával is fenyegető súlyos anomáliákhoz vezethet! A terhesség második és harmadik harmadában pedig a vitaminhiány gyakran a szervek normális kifejlődését fenyegetik, és a gyermek szív- és érrendszerének, emésztésének, idegrendszeri működésének problémáit okozhatja.  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anya szervezetének elégtelen omega-3 zsírsavszintje kedvezőtlen hatással lehet a gyermek látásának fejlődésére. 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Kutatások adatai szerint a gyermekvállalás előtt álló anyák gyakran szenvednek közepes vagy súlyos vitaminhiányban. Oroszországban például a terhes anyák között leggyakrabban a B6-vitamin (100%-ban), B1-vitamin (96%-ban), folsav (77%-ban) és a C-vitamin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(64%-ban) hiánya mutatható ki. A nők 70-80%-nál legalább három vagy annál több vitamin együttes hiánya tapasztalható.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Szoptatás időszakában a nő szervezete sok vitamint és tápanyagot használ fel az anyatej képzésre, ezért a szoptató anya gyakran vitaminhiányban szenved.</a:t>
            </a:r>
          </a:p>
          <a:p>
            <a:endParaRPr lang="hu-H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terhes nőt rokonai gyakran biztatják arra, hogy többet egyen, ugyanakkor bizonyított tény, hogy a „kettő helyett enni” gyakorlata nem duplázza meg az egészséges gyermek szülésének esélyét. </a:t>
            </a:r>
          </a:p>
          <a:p>
            <a:pPr fontAlgn="base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Jelentős súlytöbbletet okozhat viszont, ami növeli a terhesség veszélyeztetettségét, valamint a szülési komplikációk kialakulásának kockázatát.</a:t>
            </a:r>
          </a:p>
          <a:p>
            <a:pPr fontAlgn="base"/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 különösen igaz a terhesség első harmadában: ha a várandós nőnek egészséges a testsúlya, akkor ebben az időszakban egyáltalán nincs szükség a kiegészítő kalóriabevitelre a gyermek fejlődéséhez. </a:t>
            </a:r>
          </a:p>
          <a:p>
            <a:pPr fontAlgn="base"/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Szükség van a megnövelt vitaminbevitelre, ami még a háztáji vagy piaci termékek fogyasztásával sem szükségszerűen érhető el.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Közismert tény, hogy a mai élelmiszerek szegények vitaminokban és ásványi anyagokban, viszont „bővelkednek” azokban a káros anyagokban, amiket el kellene kerülni a terhesség időszaka alatt.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telítetlen zsírsavak szükséges napi mennyiségének beviteléhez naponta kellene minőségi halakat fogyasztanunk, amikhez nem könnyű hozzájutnunk az élelmiszerboltok polcain.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szupermarketekben kapható zöldségek és gyümölcsök ugyan szépen néznek ki, de ami a vitamintartamukat illeti, azzal már nem büszkélkedhetnek, és ezen kívül sok termékben találhatók növényvédő szer maradványok, valamint a műtrágyázásból származó nitrátok. A szavatossági idő megnövelése céljából ezeket a termékeket sokszor speciális adalékanyagokkal kezelik. Különös figyelmet érdemelnek ennek során a nem szezonális termények!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háztáji vagy piaci termékek fogyasztása kétségkívül jobb választás, de ezek tápértéke függ a talaj termőképességétől és a termesztéstől.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/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vitamin- vagy ásványianyag-hiánynak lehet oka az étel-intolerancia vagy az allergia is. Például, ha laktózérzékenység miatt a várandós kismama étrendjéből hiányoznak a tejtermékek, az a kalcium és a D-vitamin hiányához vezethet.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Ebben az időszakban erősen változhat a kismama ízlése is, érzékenyebbé válhat a különféle illatokra is. Sok nő hirtelen felhagy azoknak a termékeknek a fogyasztásával, amiket a terhesség előtt kedvelt.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vegetáriánus kismamáknál nagy a veszélye annak, hogy nem jutnak hozzá megfelelő mennyiségben az állati eredetű termékekben található tápanyagokhoz.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 legvégül, azok a nők, akik az egészségtelen ételekhez szoktak, a terhesség alatt nem biztos, hogy tudnak változtatni korábbi étkezési szokásaikon, és továbbra is csak azt eszik, amit addig.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Prenatal+  optimális mennyiségben tartalmazza a terhesség alatt szükséges létfontosságú vitaminokat, ásványi sókat és zsírsavakat!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legfontosabb időszakban nyújt segítséget a nőknek, és támogatja az egészséges kisbaba kihordását és megszülését!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Napi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kapszula – ez egyszerűbb és kényelmesebb, mint a halolaj külön fogyasztása és több más vitaminkapszula vagy tabletta együttes szedése.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/>
              <a:t>www.bestppt.com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833"/>
          <p:cNvSpPr/>
          <p:nvPr/>
        </p:nvSpPr>
        <p:spPr>
          <a:xfrm>
            <a:off x="-4" y="1"/>
            <a:ext cx="9144000" cy="5143500"/>
          </a:xfrm>
          <a:prstGeom prst="rect">
            <a:avLst/>
          </a:prstGeom>
          <a:solidFill>
            <a:srgbClr val="FCD0D0">
              <a:alpha val="6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>
                <a:solidFill>
                  <a:srgbClr val="FF0000"/>
                </a:solidFill>
              </a:rPr>
              <a:t>CORAL-CLUB.COM</a:t>
            </a:r>
          </a:p>
        </p:txBody>
      </p:sp>
      <p:sp>
        <p:nvSpPr>
          <p:cNvPr id="7" name="Rectangle 5"/>
          <p:cNvSpPr/>
          <p:nvPr/>
        </p:nvSpPr>
        <p:spPr>
          <a:xfrm>
            <a:off x="966788" y="1010993"/>
            <a:ext cx="7210425" cy="2879872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EF1156"/>
                </a:solidFill>
              </a:rPr>
              <a:t/>
            </a:r>
            <a:br>
              <a:rPr lang="ru-RU" sz="3600" b="1" dirty="0">
                <a:solidFill>
                  <a:srgbClr val="EF1156"/>
                </a:solidFill>
              </a:rPr>
            </a:br>
            <a:r>
              <a:rPr lang="hu-HU" sz="2800" b="1" dirty="0">
                <a:solidFill>
                  <a:srgbClr val="EF1156"/>
                </a:solidFill>
              </a:rPr>
              <a:t>AMI A LEGÉRTÉKESEBB AZ ANYA ÉS A GYERMEK SZÁMÁRA</a:t>
            </a:r>
            <a:r>
              <a:rPr lang="ru-RU" sz="2800" b="1" dirty="0">
                <a:solidFill>
                  <a:srgbClr val="EF1156"/>
                </a:solidFill>
              </a:rPr>
              <a:t>!</a:t>
            </a:r>
          </a:p>
          <a:p>
            <a:pPr algn="ctr"/>
            <a:endParaRPr lang="ru-RU" b="1" dirty="0">
              <a:solidFill>
                <a:srgbClr val="EF1156"/>
              </a:solidFill>
              <a:latin typeface="Raleway"/>
              <a:cs typeface="Raleway"/>
            </a:endParaRPr>
          </a:p>
          <a:p>
            <a:pPr algn="ctr"/>
            <a:r>
              <a:rPr lang="hu-HU" sz="4000" b="1" dirty="0">
                <a:solidFill>
                  <a:srgbClr val="EF1156"/>
                </a:solidFill>
                <a:latin typeface="Raleway"/>
                <a:cs typeface="Raleway"/>
              </a:rPr>
              <a:t>PRENATAL</a:t>
            </a:r>
            <a:r>
              <a:rPr lang="ru-RU" sz="4400" b="1" dirty="0">
                <a:solidFill>
                  <a:srgbClr val="EF1156"/>
                </a:solidFill>
                <a:latin typeface="Raleway"/>
                <a:cs typeface="Raleway"/>
              </a:rPr>
              <a:t>+</a:t>
            </a:r>
            <a: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  <a:t/>
            </a:r>
            <a:b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</a:br>
            <a:r>
              <a:rPr lang="hu-HU" b="1" dirty="0">
                <a:solidFill>
                  <a:srgbClr val="EF1156"/>
                </a:solidFill>
                <a:latin typeface="Raleway"/>
                <a:cs typeface="Raleway"/>
              </a:rPr>
              <a:t>Kiegyensúlyozott vitamin- és ásványianyag-komplex terhes nőknek és szoptató anyáknak</a:t>
            </a:r>
            <a:endParaRPr lang="ru-RU" sz="3200" b="1" dirty="0">
              <a:solidFill>
                <a:srgbClr val="EF1156"/>
              </a:solidFill>
            </a:endParaRPr>
          </a:p>
          <a:p>
            <a:pPr algn="ctr"/>
            <a:endParaRPr lang="ru-RU" sz="2800" b="1" dirty="0">
              <a:solidFill>
                <a:srgbClr val="EF1156"/>
              </a:solidFill>
              <a:latin typeface="Raleway"/>
              <a:cs typeface="Raleway"/>
            </a:endParaRP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EF1156">
                <a:tint val="45000"/>
                <a:satMod val="400000"/>
              </a:srgbClr>
            </a:duotone>
            <a:lum bright="27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10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525915"/>
            <a:ext cx="8258175" cy="957978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4A32C"/>
                </a:solidFill>
                <a:latin typeface="Raleway"/>
                <a:cs typeface="Raleway"/>
              </a:rPr>
              <a:t>A Prenatal+  halolajat tartalmaz, ami az omega-3 zsírsav forrása</a:t>
            </a:r>
            <a:br>
              <a:rPr lang="hu-HU" b="1" dirty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hu-HU" b="1" dirty="0">
                <a:solidFill>
                  <a:srgbClr val="C00000"/>
                </a:solidFill>
                <a:latin typeface="Raleway"/>
                <a:cs typeface="Raleway"/>
              </a:rPr>
              <a:t>DHA – telítetlen zsírsav, ami nélkülözhetetlen szinte az összes szerv és szervrendszer egészséges működéséhez.</a:t>
            </a:r>
          </a:p>
          <a:p>
            <a:pPr algn="ctr"/>
            <a:endParaRPr lang="hu-HU" sz="1400" b="1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4" y="-140719"/>
            <a:ext cx="2306656" cy="3666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40" y="872721"/>
            <a:ext cx="3384084" cy="2241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8275" y="506852"/>
            <a:ext cx="215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Halolaj (DHA)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11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rgbClr val="F4A32C"/>
                </a:solidFill>
                <a:latin typeface="Raleway"/>
                <a:cs typeface="Raleway"/>
              </a:rPr>
              <a:t>A PRENATAL+ AZ EGÉSZSÉG SZEMPONTJÁBÓL KÜLÖNÖSEN FONTOS MIKROELEMEKET IS TARTALMAZ</a:t>
            </a:r>
            <a:r>
              <a:rPr lang="hu-HU" b="1" dirty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hu-HU" b="1" dirty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hu-HU" b="1" dirty="0">
                <a:solidFill>
                  <a:srgbClr val="C00000"/>
                </a:solidFill>
                <a:latin typeface="Raleway"/>
                <a:cs typeface="Raleway"/>
              </a:rPr>
              <a:t>Cink, szelén, jód</a:t>
            </a:r>
            <a:endParaRPr lang="hu-HU" sz="1400" b="1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3" y="-140719"/>
            <a:ext cx="2544781" cy="4045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Ásványianyag</a:t>
            </a:r>
            <a:r>
              <a:rPr lang="hu-HU" b="1" dirty="0"/>
              <a:t> </a:t>
            </a:r>
            <a:r>
              <a:rPr lang="en-US" b="1" dirty="0" err="1"/>
              <a:t>komplex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80" y="-140719"/>
            <a:ext cx="227697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0" y="1405675"/>
            <a:ext cx="1571625" cy="157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8" y="1625930"/>
            <a:ext cx="1601512" cy="16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95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12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rgbClr val="F4A32C"/>
                </a:solidFill>
                <a:latin typeface="Raleway"/>
                <a:cs typeface="Raleway"/>
              </a:rPr>
              <a:t> PRENATAL+ A VÁRANDÓS NŐK SZÁMÁRA KÜLÖNÖSEN FONTOS VITAMINOKAT TARTALMAZ</a:t>
            </a:r>
            <a:endParaRPr lang="hu-HU" sz="1400" b="1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8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97" y="638044"/>
            <a:ext cx="4764805" cy="209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8283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Vitamin</a:t>
            </a:r>
            <a:r>
              <a:rPr lang="hu-HU" b="1" dirty="0"/>
              <a:t>-</a:t>
            </a:r>
            <a:r>
              <a:rPr lang="en-US" b="1" dirty="0"/>
              <a:t> </a:t>
            </a:r>
            <a:endParaRPr lang="hu-HU" b="1" dirty="0"/>
          </a:p>
          <a:p>
            <a:pPr algn="ctr"/>
            <a:r>
              <a:rPr lang="en-US" b="1" dirty="0" err="1"/>
              <a:t>komplex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905580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13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rgbClr val="F4A32C"/>
                </a:solidFill>
                <a:latin typeface="Raleway"/>
                <a:cs typeface="Raleway"/>
              </a:rPr>
              <a:t>A PRENATAL+ NEM TARTALMAZ KÁROS VAGY KÉTES EREDETŰ ÖSSZETEVŐKET:  </a:t>
            </a:r>
            <a:r>
              <a:rPr lang="hu-HU" b="1" dirty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hu-HU" b="1" dirty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hu-HU" b="1" dirty="0">
                <a:solidFill>
                  <a:srgbClr val="C00000"/>
                </a:solidFill>
                <a:latin typeface="Raleway"/>
                <a:cs typeface="Raleway"/>
              </a:rPr>
              <a:t>pl. titán-dioxidot, mesterséges színezékeket és aromákat</a:t>
            </a:r>
            <a:endParaRPr lang="hu-HU" sz="1400" b="1" dirty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38724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37817"/>
            <a:ext cx="3886200" cy="2590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4650" y="1506661"/>
            <a:ext cx="2151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Természetes színezék -</a:t>
            </a:r>
          </a:p>
          <a:p>
            <a:pPr algn="ctr"/>
            <a:r>
              <a:rPr lang="hu-HU" b="1" dirty="0" err="1"/>
              <a:t>Karob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218836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-9525"/>
            <a:ext cx="4571999" cy="3918857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-9525" y="3918857"/>
            <a:ext cx="9143999" cy="1224644"/>
          </a:xfrm>
          <a:prstGeom prst="rect">
            <a:avLst/>
          </a:prstGeom>
          <a:solidFill>
            <a:srgbClr val="EF11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Négy ok a Prenatal+ választásához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4488" y="455508"/>
            <a:ext cx="363345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CC0000"/>
                </a:solidFill>
              </a:rPr>
              <a:t>Minden, ami szükséges</a:t>
            </a:r>
            <a:br>
              <a:rPr lang="hu-HU" sz="1600" b="1" dirty="0">
                <a:solidFill>
                  <a:srgbClr val="CC0000"/>
                </a:solidFill>
              </a:rPr>
            </a:br>
            <a:r>
              <a:rPr lang="hu-HU" sz="1600" b="1" dirty="0"/>
              <a:t>Omega-3, vitaminok és ásványi sók</a:t>
            </a:r>
            <a:br>
              <a:rPr lang="hu-HU" sz="1600" b="1" dirty="0"/>
            </a:br>
            <a:r>
              <a:rPr lang="hu-HU" sz="1600" b="1" u="sng" dirty="0"/>
              <a:t>Együtt, egy komplex készítményben</a:t>
            </a:r>
          </a:p>
          <a:p>
            <a:endParaRPr lang="hu-HU" sz="1600" b="1" dirty="0"/>
          </a:p>
          <a:p>
            <a:r>
              <a:rPr lang="hu-HU" sz="1600" b="1" dirty="0">
                <a:solidFill>
                  <a:srgbClr val="CC0000"/>
                </a:solidFill>
              </a:rPr>
              <a:t>Alkalmazása kényelmes  </a:t>
            </a:r>
            <a:br>
              <a:rPr lang="hu-HU" sz="1600" b="1" dirty="0">
                <a:solidFill>
                  <a:srgbClr val="CC0000"/>
                </a:solidFill>
              </a:rPr>
            </a:br>
            <a:r>
              <a:rPr lang="hu-HU" sz="1600" b="1" u="sng" dirty="0"/>
              <a:t>Napi egy kapszula</a:t>
            </a:r>
          </a:p>
          <a:p>
            <a:endParaRPr lang="hu-HU" sz="1600" b="1" u="sng" dirty="0"/>
          </a:p>
          <a:p>
            <a:r>
              <a:rPr lang="hu-HU" sz="1600" b="1" dirty="0">
                <a:solidFill>
                  <a:srgbClr val="CC0000"/>
                </a:solidFill>
              </a:rPr>
              <a:t>Az egymást kiegészítő  </a:t>
            </a:r>
            <a:r>
              <a:rPr lang="hu-HU" sz="1600" b="1" u="sng" dirty="0"/>
              <a:t>kiegyensúlyozott </a:t>
            </a:r>
            <a:r>
              <a:rPr lang="hu-HU" sz="1600" b="1" dirty="0"/>
              <a:t>hatóanyagok kombinációja</a:t>
            </a:r>
          </a:p>
          <a:p>
            <a:endParaRPr lang="hu-HU" sz="1600" b="1" dirty="0"/>
          </a:p>
          <a:p>
            <a:r>
              <a:rPr lang="hu-HU" sz="1600" b="1" dirty="0">
                <a:solidFill>
                  <a:srgbClr val="CC0000"/>
                </a:solidFill>
              </a:rPr>
              <a:t>Optimális bevitel </a:t>
            </a:r>
            <a:r>
              <a:rPr lang="hu-HU" sz="1600" b="1" dirty="0"/>
              <a:t>figyelembe véve a terhesség időszakának </a:t>
            </a:r>
            <a:r>
              <a:rPr lang="hu-HU" sz="1600" b="1" u="sng" dirty="0"/>
              <a:t>megnövekedett szükségleteit</a:t>
            </a:r>
          </a:p>
          <a:p>
            <a:r>
              <a:rPr lang="hu-HU" b="1" dirty="0"/>
              <a:t/>
            </a:r>
            <a:br>
              <a:rPr lang="hu-HU" b="1" dirty="0"/>
            </a:br>
            <a:endParaRPr lang="hu-H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4" y="768940"/>
            <a:ext cx="2581274" cy="41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299" y="438150"/>
            <a:ext cx="45161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EF1156"/>
                </a:solidFill>
              </a:rPr>
              <a:t>PRENATAL:</a:t>
            </a:r>
          </a:p>
          <a:p>
            <a:pPr algn="ctr"/>
            <a:r>
              <a:rPr lang="hu-HU" sz="2800" b="1" dirty="0">
                <a:solidFill>
                  <a:srgbClr val="EF1156"/>
                </a:solidFill>
              </a:rPr>
              <a:t>A LEGÉRTÉKESEBB HATÓANYAGOK AZ ANYA ÉS GYERMEKE SZÁMÁRA – </a:t>
            </a:r>
          </a:p>
          <a:p>
            <a:pPr algn="ctr"/>
            <a:r>
              <a:rPr lang="hu-HU" sz="2800" b="1" dirty="0">
                <a:solidFill>
                  <a:srgbClr val="EF1156"/>
                </a:solidFill>
              </a:rPr>
              <a:t>egyetlen kapszulában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5678" y="3962399"/>
            <a:ext cx="165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EF1156"/>
                </a:solidFill>
              </a:rPr>
              <a:t>Minden, ami fontos-  egy kapszulában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3886200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53112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EF1156"/>
                </a:solidFill>
              </a:rPr>
              <a:t>Optimális összeállítás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72337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EF1156"/>
                </a:solidFill>
              </a:rPr>
              <a:t>Semmi szükségtelen</a:t>
            </a:r>
          </a:p>
        </p:txBody>
      </p:sp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0" y="3305175"/>
            <a:ext cx="9153524" cy="534352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 dirty="0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4762" y="2809875"/>
            <a:ext cx="9153523" cy="2336193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3524" y="3010614"/>
            <a:ext cx="86169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A </a:t>
            </a:r>
            <a:r>
              <a:rPr lang="hu-HU" sz="2000" b="1" u="sng" dirty="0"/>
              <a:t>terhes nőknek </a:t>
            </a:r>
            <a:r>
              <a:rPr lang="hu-HU" sz="2000" b="1" dirty="0"/>
              <a:t>és </a:t>
            </a:r>
            <a:r>
              <a:rPr lang="hu-HU" sz="2000" b="1" u="sng" dirty="0"/>
              <a:t>szoptató anyáknak </a:t>
            </a:r>
            <a:r>
              <a:rPr lang="hu-HU" sz="2000" b="1" dirty="0"/>
              <a:t>nagyobb mennyiségben van szükségük a tápanyagokra.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  <a:p>
            <a:r>
              <a:rPr lang="hu-HU" sz="2000" b="1" dirty="0"/>
              <a:t>Ugyanez érvényes azokra, akik </a:t>
            </a:r>
            <a:r>
              <a:rPr lang="hu-HU" sz="2000" b="1" u="sng" dirty="0"/>
              <a:t>gyermekvállalásra</a:t>
            </a:r>
            <a:r>
              <a:rPr lang="hu-HU" sz="2000" b="1" dirty="0"/>
              <a:t> készülnek: a vitaminfogyasztás segíti a teherbe esést és a kihordást</a:t>
            </a:r>
            <a:endParaRPr lang="hu-H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xmlns="" id="{21BF9EF9-7AFC-4485-83BC-015D5843A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673136"/>
          </a:xfrm>
          <a:prstGeom prst="rect">
            <a:avLst/>
          </a:prstGeom>
          <a:ln w="19050">
            <a:noFill/>
          </a:ln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xmlns="" id="{FB17D27A-6773-4FBE-9562-1176A1A49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8" y="13380"/>
            <a:ext cx="2755381" cy="2659756"/>
          </a:xfrm>
          <a:prstGeom prst="rect">
            <a:avLst/>
          </a:prstGeom>
          <a:ln w="19050">
            <a:noFill/>
          </a:ln>
        </p:spPr>
      </p:pic>
      <p:pic>
        <p:nvPicPr>
          <p:cNvPr id="12" name="Рисунок 5">
            <a:extLst>
              <a:ext uri="{FF2B5EF4-FFF2-40B4-BE49-F238E27FC236}">
                <a16:creationId xmlns:a16="http://schemas.microsoft.com/office/drawing/2014/main" xmlns="" id="{F5A3FCDD-59A8-4A76-8574-59415FDAF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13380"/>
            <a:ext cx="2790825" cy="265975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 dirty="0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14924" y="0"/>
            <a:ext cx="4029076" cy="5143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648325" y="721613"/>
            <a:ext cx="32439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 szükséges tápanyagok elégtelen bevitele különösen súlyos következményekkel járhat mind az anyára, mind a gyermekre nézve!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9" y="1"/>
            <a:ext cx="5135933" cy="51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 dirty="0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10150" y="2569"/>
            <a:ext cx="4138612" cy="5140930"/>
          </a:xfrm>
          <a:prstGeom prst="rect">
            <a:avLst/>
          </a:prstGeom>
          <a:solidFill>
            <a:srgbClr val="FCD0D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315075" y="485775"/>
            <a:ext cx="2749549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hu-HU" b="1" dirty="0"/>
          </a:p>
          <a:p>
            <a:r>
              <a:rPr lang="hu-HU" b="1" dirty="0"/>
              <a:t>A terhes nő szervezete igyekszik minden szükséges tápanyagot megszerezni, ezért a nő gyakran „kettő helyett” eszik, ami </a:t>
            </a:r>
            <a:r>
              <a:rPr lang="hu-HU" b="1" dirty="0">
                <a:solidFill>
                  <a:srgbClr val="FF0000"/>
                </a:solidFill>
              </a:rPr>
              <a:t>elhízáshoz</a:t>
            </a:r>
            <a:r>
              <a:rPr lang="hu-HU" b="1" dirty="0"/>
              <a:t> vezethet.</a:t>
            </a:r>
          </a:p>
          <a:p>
            <a:endParaRPr lang="hu-HU" b="1" dirty="0"/>
          </a:p>
          <a:p>
            <a:r>
              <a:rPr lang="hu-HU" b="1" dirty="0"/>
              <a:t>A </a:t>
            </a:r>
            <a:r>
              <a:rPr lang="hu-HU" b="1" dirty="0">
                <a:solidFill>
                  <a:srgbClr val="FF0000"/>
                </a:solidFill>
              </a:rPr>
              <a:t>tápanyaghiány </a:t>
            </a:r>
            <a:r>
              <a:rPr lang="hu-HU" b="1" dirty="0"/>
              <a:t>viszont gyakran továbbra is fennállhat, még akkor is, ha úgymond „hasznos és tápláló” ételeket eszünk.</a:t>
            </a:r>
            <a:endParaRPr lang="hu-HU" dirty="0"/>
          </a:p>
          <a:p>
            <a:endParaRPr lang="hu-H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2569"/>
            <a:ext cx="6319838" cy="514093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 dirty="0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2569"/>
            <a:ext cx="5396828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30"/>
          </a:xfrm>
          <a:prstGeom prst="rect">
            <a:avLst/>
          </a:prstGeom>
          <a:solidFill>
            <a:srgbClr val="FCD0D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24138" y="301154"/>
            <a:ext cx="3577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Ennek egyszerű az oka:</a:t>
            </a:r>
          </a:p>
          <a:p>
            <a:endParaRPr lang="hu-HU" sz="2800" b="1" dirty="0">
              <a:solidFill>
                <a:srgbClr val="FF0000"/>
              </a:solidFill>
            </a:endParaRPr>
          </a:p>
          <a:p>
            <a:r>
              <a:rPr lang="hu-HU" sz="2800" b="1" dirty="0">
                <a:solidFill>
                  <a:srgbClr val="C00000"/>
                </a:solidFill>
              </a:rPr>
              <a:t>A mai élelmiszerek tápértéke erősen megkérdőjelezhető!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04" y="3705275"/>
            <a:ext cx="988619" cy="9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4726780" y="2570"/>
            <a:ext cx="4376737" cy="368617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 dirty="0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024"/>
            <a:ext cx="5000624" cy="456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4925" y="647858"/>
            <a:ext cx="38544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 várandós kismamák gyakran nem tudnak bizonyos termékeket elfogyasztani – pl. halat vagy húsféleséget. </a:t>
            </a:r>
          </a:p>
          <a:p>
            <a:endParaRPr lang="hu-HU" b="1" dirty="0"/>
          </a:p>
          <a:p>
            <a:r>
              <a:rPr lang="hu-HU" b="1" dirty="0"/>
              <a:t>Ebben az esetben nem jutnak hozzá az ezekben a termékekben megtalálható vitaminokhoz, ásványi anyagokhoz, zsírokhoz, stb...</a:t>
            </a:r>
          </a:p>
          <a:p>
            <a:endParaRPr lang="hu-HU" b="1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2" y="3387128"/>
            <a:ext cx="2293207" cy="1677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33" y="3883866"/>
            <a:ext cx="752472" cy="6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569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34002"/>
            <a:ext cx="9148762" cy="5180071"/>
          </a:xfrm>
          <a:prstGeom prst="rect">
            <a:avLst/>
          </a:prstGeom>
          <a:solidFill>
            <a:srgbClr val="FCD0D0"/>
          </a:solidFill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ru-RU" sz="2000" b="1" dirty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2400" b="1" dirty="0">
                <a:solidFill>
                  <a:srgbClr val="EF1156"/>
                </a:solidFill>
                <a:latin typeface="Raleway" panose="020B0003030101060003" pitchFamily="34" charset="0"/>
              </a:rPr>
              <a:t/>
            </a:r>
            <a:br>
              <a:rPr lang="ru-RU" sz="2400" b="1" dirty="0">
                <a:solidFill>
                  <a:srgbClr val="EF1156"/>
                </a:solidFill>
                <a:latin typeface="Raleway" panose="020B0003030101060003" pitchFamily="34" charset="0"/>
              </a:rPr>
            </a:br>
            <a:endParaRPr lang="ru-RU" sz="2400" b="1" dirty="0">
              <a:solidFill>
                <a:srgbClr val="EF1156"/>
              </a:solidFill>
              <a:latin typeface="Raleway" panose="020B0003030101060003" pitchFamily="34" charset="0"/>
            </a:endParaRPr>
          </a:p>
        </p:txBody>
      </p:sp>
      <p:pic>
        <p:nvPicPr>
          <p:cNvPr id="1026" name="Picture 2" descr="d:\Users\Olga.Shirimova\Desktop\^20BC7FF7E61F01F3A34432FC176D5E906CFE89C322D258E1AF^pimgpsh_fullsize_dis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4" y="-355629"/>
            <a:ext cx="3363596" cy="53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4297135"/>
            <a:ext cx="4190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30 kapszula = 1 hónap folyamatos szedés</a:t>
            </a:r>
            <a:endParaRPr lang="hu-HU" dirty="0"/>
          </a:p>
        </p:txBody>
      </p:sp>
      <p:sp>
        <p:nvSpPr>
          <p:cNvPr id="4" name="TextBox 3"/>
          <p:cNvSpPr txBox="1"/>
          <p:nvPr/>
        </p:nvSpPr>
        <p:spPr>
          <a:xfrm>
            <a:off x="3414713" y="285750"/>
            <a:ext cx="546381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	</a:t>
            </a:r>
            <a:r>
              <a:rPr lang="hu-HU" b="1" dirty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A „Prenatal+ ásványi anyag és    </a:t>
            </a:r>
          </a:p>
          <a:p>
            <a:r>
              <a:rPr lang="hu-HU" b="1" dirty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         </a:t>
            </a:r>
            <a:r>
              <a:rPr lang="hu-HU" b="1" dirty="0" err="1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vitaminkomplex</a:t>
            </a:r>
            <a:r>
              <a:rPr lang="hu-HU" b="1" dirty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 – megoldás erre a problémára!</a:t>
            </a:r>
            <a:endParaRPr lang="hu-HU" sz="2000" b="1" dirty="0">
              <a:solidFill>
                <a:srgbClr val="EF1156"/>
              </a:solidFill>
              <a:latin typeface="+mj-lt"/>
              <a:ea typeface="Roboto Light" panose="02000000000000000000" pitchFamily="2" charset="0"/>
            </a:endParaRPr>
          </a:p>
          <a:p>
            <a:endParaRPr lang="hu-H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hu-H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  <a:sym typeface="Symbol"/>
              </a:rPr>
              <a:t>  </a:t>
            </a:r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</a:rPr>
              <a:t>Pótolja a terhesség és szoptatás ideje alatt különösen</a:t>
            </a:r>
          </a:p>
          <a:p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</a:rPr>
              <a:t>               fontos tápanyagok hiányát</a:t>
            </a:r>
          </a:p>
          <a:p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</a:rPr>
              <a:t/>
            </a:r>
            <a:b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</a:rPr>
            </a:br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</a:rPr>
              <a:t>	</a:t>
            </a:r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  <a:sym typeface="Symbol"/>
              </a:rPr>
              <a:t>  </a:t>
            </a:r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</a:rPr>
              <a:t>Biztosítja a magzat harmonikus fejlődését</a:t>
            </a:r>
          </a:p>
          <a:p>
            <a:endParaRPr lang="hu-HU" sz="1400" dirty="0">
              <a:solidFill>
                <a:srgbClr val="EF1156"/>
              </a:solidFill>
              <a:ea typeface="Roboto Light" panose="02000000000000000000" pitchFamily="2" charset="0"/>
            </a:endParaRPr>
          </a:p>
          <a:p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</a:rPr>
              <a:t>	</a:t>
            </a:r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  <a:sym typeface="Symbol"/>
              </a:rPr>
              <a:t> </a:t>
            </a:r>
            <a:r>
              <a:rPr lang="hu-HU" sz="1400" dirty="0">
                <a:solidFill>
                  <a:srgbClr val="EF1156"/>
                </a:solidFill>
              </a:rPr>
              <a:t>Segít megelőzni a terhesség alatti egészségproblémák </a:t>
            </a:r>
          </a:p>
          <a:p>
            <a:r>
              <a:rPr lang="hu-HU" sz="1400" dirty="0">
                <a:solidFill>
                  <a:srgbClr val="EF1156"/>
                </a:solidFill>
              </a:rPr>
              <a:t>                kialakulását</a:t>
            </a:r>
            <a:endParaRPr lang="hu-HU" sz="1400" dirty="0">
              <a:solidFill>
                <a:srgbClr val="EF1156"/>
              </a:solidFill>
              <a:ea typeface="Roboto Light" panose="02000000000000000000" pitchFamily="2" charset="0"/>
            </a:endParaRPr>
          </a:p>
          <a:p>
            <a:endParaRPr lang="hu-HU" sz="1400" dirty="0">
              <a:solidFill>
                <a:srgbClr val="EF1156"/>
              </a:solidFill>
              <a:ea typeface="Roboto Light" panose="02000000000000000000" pitchFamily="2" charset="0"/>
            </a:endParaRPr>
          </a:p>
          <a:p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  <a:sym typeface="Symbol"/>
              </a:rPr>
              <a:t>	 </a:t>
            </a:r>
            <a:r>
              <a:rPr lang="hu-HU" sz="1400" dirty="0">
                <a:solidFill>
                  <a:srgbClr val="EF1156"/>
                </a:solidFill>
                <a:ea typeface="Roboto Light" panose="02000000000000000000" pitchFamily="2" charset="0"/>
              </a:rPr>
              <a:t>Csökkenti a terhesség és a szülés kockázatait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FCD0D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1" y="2570"/>
            <a:ext cx="3234128" cy="5140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2284" y="907960"/>
            <a:ext cx="4364983" cy="359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EF1156"/>
                </a:solidFill>
              </a:rPr>
              <a:t>Prenatal+</a:t>
            </a:r>
            <a:endParaRPr lang="hu-HU" sz="4400" dirty="0">
              <a:solidFill>
                <a:srgbClr val="EF1156"/>
              </a:solidFill>
            </a:endParaRPr>
          </a:p>
          <a:p>
            <a:pPr>
              <a:lnSpc>
                <a:spcPts val="4400"/>
              </a:lnSpc>
            </a:pPr>
            <a:endParaRPr lang="hu-HU" sz="4400" b="1" dirty="0">
              <a:solidFill>
                <a:srgbClr val="EF1156"/>
              </a:solidFill>
              <a:cs typeface="Aharoni" panose="02010803020104030203" pitchFamily="2" charset="-79"/>
            </a:endParaRPr>
          </a:p>
          <a:p>
            <a:pPr>
              <a:lnSpc>
                <a:spcPts val="4400"/>
              </a:lnSpc>
            </a:pPr>
            <a:r>
              <a:rPr lang="hu-HU" sz="4000" b="1" dirty="0">
                <a:solidFill>
                  <a:srgbClr val="EF1156"/>
                </a:solidFill>
                <a:cs typeface="Aharoni" panose="02010803020104030203" pitchFamily="2" charset="-79"/>
              </a:rPr>
              <a:t>A legértékesebb hatóanyagok az anya és gyermeke számára!</a:t>
            </a:r>
            <a:endParaRPr lang="hu-HU" sz="40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918940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9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225" y="152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EF1156"/>
                </a:solidFill>
              </a:rPr>
              <a:t>MINDEN, AMI SZÜKSÉGES EGY KAPSZULÁBAN!</a:t>
            </a:r>
            <a:endParaRPr lang="ru-RU" sz="3200" b="1" dirty="0">
              <a:solidFill>
                <a:srgbClr val="EF115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0374" y="1343024"/>
            <a:ext cx="3552825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00375" y="2333626"/>
            <a:ext cx="46958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00373" y="3686175"/>
            <a:ext cx="35528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43247" y="1440803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EF1156"/>
                </a:solidFill>
              </a:rPr>
              <a:t>Omega-3</a:t>
            </a:r>
            <a:r>
              <a:rPr lang="ru-RU" sz="2400" b="1" dirty="0">
                <a:solidFill>
                  <a:srgbClr val="EF1156"/>
                </a:solidFill>
              </a:rPr>
              <a:t> (</a:t>
            </a:r>
            <a:r>
              <a:rPr lang="hu-HU" sz="2400" b="1" dirty="0" err="1">
                <a:solidFill>
                  <a:srgbClr val="EF1156"/>
                </a:solidFill>
              </a:rPr>
              <a:t>DHA</a:t>
            </a:r>
            <a:r>
              <a:rPr lang="ru-RU" sz="2400" b="1" dirty="0">
                <a:solidFill>
                  <a:srgbClr val="EF1156"/>
                </a:solidFill>
              </a:rPr>
              <a:t> 200</a:t>
            </a:r>
            <a:r>
              <a:rPr lang="hu-HU" sz="2400" b="1" dirty="0">
                <a:solidFill>
                  <a:srgbClr val="EF1156"/>
                </a:solidFill>
              </a:rPr>
              <a:t> mg</a:t>
            </a:r>
            <a:r>
              <a:rPr lang="ru-RU" sz="2400" b="1" dirty="0">
                <a:solidFill>
                  <a:srgbClr val="EF1156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1192" y="2434680"/>
            <a:ext cx="4781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F1156"/>
                </a:solidFill>
              </a:rPr>
              <a:t>D3, E, B1, B2, B3, B5, B6,</a:t>
            </a:r>
          </a:p>
          <a:p>
            <a:r>
              <a:rPr lang="en-US" sz="2000" b="1" dirty="0">
                <a:solidFill>
                  <a:srgbClr val="EF1156"/>
                </a:solidFill>
              </a:rPr>
              <a:t>B7 (</a:t>
            </a:r>
            <a:r>
              <a:rPr lang="hu-HU" sz="2000" b="1" dirty="0">
                <a:solidFill>
                  <a:srgbClr val="EF1156"/>
                </a:solidFill>
              </a:rPr>
              <a:t>biotin</a:t>
            </a:r>
            <a:r>
              <a:rPr lang="ru-RU" sz="2000" b="1" dirty="0">
                <a:solidFill>
                  <a:srgbClr val="EF1156"/>
                </a:solidFill>
              </a:rPr>
              <a:t>)</a:t>
            </a:r>
            <a:r>
              <a:rPr lang="en-US" sz="2000" b="1" dirty="0">
                <a:solidFill>
                  <a:srgbClr val="EF1156"/>
                </a:solidFill>
              </a:rPr>
              <a:t>, </a:t>
            </a:r>
            <a:r>
              <a:rPr lang="ru-RU" sz="2000" b="1" dirty="0">
                <a:solidFill>
                  <a:srgbClr val="EF1156"/>
                </a:solidFill>
              </a:rPr>
              <a:t>В9 (</a:t>
            </a:r>
            <a:r>
              <a:rPr lang="hu-HU" sz="2000" b="1" dirty="0">
                <a:solidFill>
                  <a:srgbClr val="EF1156"/>
                </a:solidFill>
              </a:rPr>
              <a:t>folsav</a:t>
            </a:r>
            <a:r>
              <a:rPr lang="ru-RU" sz="2000" b="1" dirty="0">
                <a:solidFill>
                  <a:srgbClr val="EF1156"/>
                </a:solidFill>
              </a:rPr>
              <a:t>), </a:t>
            </a:r>
            <a:r>
              <a:rPr lang="ru-RU" sz="2000" b="1" dirty="0" err="1">
                <a:solidFill>
                  <a:srgbClr val="EF1156"/>
                </a:solidFill>
              </a:rPr>
              <a:t>В12</a:t>
            </a:r>
            <a:r>
              <a:rPr lang="hu-HU" sz="2000" b="1" dirty="0" err="1">
                <a:solidFill>
                  <a:srgbClr val="EF1156"/>
                </a:solidFill>
              </a:rPr>
              <a:t>-vitaminok</a:t>
            </a:r>
            <a:endParaRPr lang="ru-RU" sz="2000" b="1" dirty="0">
              <a:solidFill>
                <a:srgbClr val="EF115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3247" y="3834884"/>
            <a:ext cx="3200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rgbClr val="EF1156"/>
                </a:solidFill>
              </a:rPr>
              <a:t>JÓD, SZELÉN, CINK</a:t>
            </a:r>
            <a:endParaRPr lang="ru-RU" sz="2200" b="1" dirty="0">
              <a:solidFill>
                <a:srgbClr val="EF1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6693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24469</TotalTime>
  <Words>1621</Words>
  <Application>Microsoft Office PowerPoint</Application>
  <PresentationFormat>Экран (16:9)</PresentationFormat>
  <Paragraphs>180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Raleway Light</vt:lpstr>
      <vt:lpstr>Aharoni</vt:lpstr>
      <vt:lpstr>Symbol</vt:lpstr>
      <vt:lpstr>Arial</vt:lpstr>
      <vt:lpstr>Raleway</vt:lpstr>
      <vt:lpstr>Roboto Light</vt:lpstr>
      <vt:lpstr>Calibri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1502</cp:revision>
  <cp:lastPrinted>2015-03-02T20:38:25Z</cp:lastPrinted>
  <dcterms:created xsi:type="dcterms:W3CDTF">2014-07-08T04:55:45Z</dcterms:created>
  <dcterms:modified xsi:type="dcterms:W3CDTF">2018-10-12T12:21:38Z</dcterms:modified>
</cp:coreProperties>
</file>